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Boogaloo" panose="020B0604020202020204" charset="0"/>
      <p:regular r:id="rId22"/>
    </p:embeddedFont>
    <p:embeddedFont>
      <p:font typeface="Creepster" panose="020B0604020202020204" charset="0"/>
      <p:regular r:id="rId23"/>
    </p:embeddedFont>
    <p:embeddedFont>
      <p:font typeface="Eater" panose="020B0604020202020204" charset="0"/>
      <p:regular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4047" autoAdjust="0"/>
  </p:normalViewPr>
  <p:slideViewPr>
    <p:cSldViewPr snapToGrid="0">
      <p:cViewPr varScale="1">
        <p:scale>
          <a:sx n="71" d="100"/>
          <a:sy n="71" d="100"/>
        </p:scale>
        <p:origin x="1272" y="5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dirty="0"/>
              <a:t>Note: The following slides are animated. To view slides in addition to notes, please select “Presenter View”. A PDF of the slides have been included as well as a PowerPoint version of these slides.</a:t>
            </a:r>
            <a:endParaRPr i="1" dirty="0"/>
          </a:p>
          <a:p>
            <a:pPr marL="0" lvl="0" indent="0" algn="l" rtl="0">
              <a:spcBef>
                <a:spcPts val="0"/>
              </a:spcBef>
              <a:spcAft>
                <a:spcPts val="0"/>
              </a:spcAft>
              <a:buNone/>
            </a:pPr>
            <a:endParaRPr i="1" dirty="0"/>
          </a:p>
          <a:p>
            <a:pPr marL="45720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77efc4b9f2_0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77efc4b9f2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Note: Each click will make a new set of plants appear. There are four main carnivorous plants found on Long Island.</a:t>
            </a:r>
            <a:endParaRPr i="1"/>
          </a:p>
          <a:p>
            <a:pPr marL="0" lvl="0" indent="0" algn="l" rtl="0">
              <a:spcBef>
                <a:spcPts val="0"/>
              </a:spcBef>
              <a:spcAft>
                <a:spcPts val="0"/>
              </a:spcAft>
              <a:buNone/>
            </a:pPr>
            <a:endParaRPr i="1"/>
          </a:p>
          <a:p>
            <a:pPr marL="0" lvl="0" indent="0" algn="l" rtl="0">
              <a:spcBef>
                <a:spcPts val="0"/>
              </a:spcBef>
              <a:spcAft>
                <a:spcPts val="0"/>
              </a:spcAft>
              <a:buNone/>
            </a:pPr>
            <a:r>
              <a:rPr lang="en" b="1"/>
              <a:t>Teacher Notes:</a:t>
            </a:r>
            <a:endParaRPr b="1"/>
          </a:p>
          <a:p>
            <a:pPr marL="457200" lvl="0" indent="-298450" algn="l" rtl="0">
              <a:spcBef>
                <a:spcPts val="0"/>
              </a:spcBef>
              <a:spcAft>
                <a:spcPts val="0"/>
              </a:spcAft>
              <a:buClr>
                <a:schemeClr val="dk1"/>
              </a:buClr>
              <a:buSzPts val="1100"/>
              <a:buChar char="●"/>
            </a:pPr>
            <a:r>
              <a:rPr lang="en" b="1">
                <a:solidFill>
                  <a:schemeClr val="dk1"/>
                </a:solidFill>
              </a:rPr>
              <a:t>Teacher: “Believe it or not, Long Island is home to many Carnivorous Plants! Here are the main types, courtesy of the NYS Parks Website. I will click to reveal the plant. Let’s see if you can now name the type of Carnivorous Plant we have on our island.”</a:t>
            </a:r>
            <a:endParaRPr b="1">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Click to have each plant appear separately.</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See if students can name the plant.</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Click again to reveal the name and references.</a:t>
            </a:r>
            <a:endParaRPr>
              <a:solidFill>
                <a:schemeClr val="dk1"/>
              </a:solidFill>
            </a:endParaRPr>
          </a:p>
          <a:p>
            <a:pPr marL="45720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i="1">
                <a:solidFill>
                  <a:schemeClr val="dk1"/>
                </a:solidFill>
              </a:rPr>
              <a:t>Image References: https://nystateparks.blog/2015/06/09/plant-eats-bug-new-yorks-carnivorous-plants/#:~:text=NYS%20is%20home%20to%20pitcher,thrive%20in%20wet%2C%20sunny%20conditions.</a:t>
            </a:r>
            <a:endParaRPr i="1">
              <a:solidFill>
                <a:schemeClr val="dk1"/>
              </a:solidFill>
            </a:endParaRPr>
          </a:p>
          <a:p>
            <a:pPr marL="0" lvl="0" indent="0" algn="l" rtl="0">
              <a:spcBef>
                <a:spcPts val="0"/>
              </a:spcBef>
              <a:spcAft>
                <a:spcPts val="0"/>
              </a:spcAft>
              <a:buNone/>
            </a:pPr>
            <a:r>
              <a:rPr lang="en" i="1">
                <a:solidFill>
                  <a:schemeClr val="dk1"/>
                </a:solidFill>
              </a:rPr>
              <a:t>Pitcher Plant (</a:t>
            </a:r>
            <a:r>
              <a:rPr lang="en" sz="900" i="1">
                <a:solidFill>
                  <a:srgbClr val="767676"/>
                </a:solidFill>
                <a:highlight>
                  <a:srgbClr val="FFFFFF"/>
                </a:highlight>
              </a:rPr>
              <a:t>Purple pitcher plant. Photo by Lilly Schelling, OPRHP.), Purple pitcher plants have tall stalked flowers, keeping pollinators away from the hungry mouths of the pitchers. Photo by Andrew Nelson, SUNY Oswego.</a:t>
            </a:r>
            <a:endParaRPr i="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Next Slide</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77efc4b9f2_0_2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77efc4b9f2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Note: Each click will make a new set of plants appear. There are four main carnivorous plants found on Long Island.</a:t>
            </a:r>
            <a:endParaRPr i="1"/>
          </a:p>
          <a:p>
            <a:pPr marL="0" lvl="0" indent="0" algn="l" rtl="0">
              <a:spcBef>
                <a:spcPts val="0"/>
              </a:spcBef>
              <a:spcAft>
                <a:spcPts val="0"/>
              </a:spcAft>
              <a:buNone/>
            </a:pPr>
            <a:endParaRPr i="1"/>
          </a:p>
          <a:p>
            <a:pPr marL="0" lvl="0" indent="0" algn="l" rtl="0">
              <a:spcBef>
                <a:spcPts val="0"/>
              </a:spcBef>
              <a:spcAft>
                <a:spcPts val="0"/>
              </a:spcAft>
              <a:buNone/>
            </a:pPr>
            <a:r>
              <a:rPr lang="en" b="1"/>
              <a:t>Teacher Notes:</a:t>
            </a:r>
            <a:endParaRPr b="1"/>
          </a:p>
          <a:p>
            <a:pPr marL="457200" lvl="0" indent="-298450" algn="l" rtl="0">
              <a:spcBef>
                <a:spcPts val="0"/>
              </a:spcBef>
              <a:spcAft>
                <a:spcPts val="0"/>
              </a:spcAft>
              <a:buClr>
                <a:schemeClr val="dk1"/>
              </a:buClr>
              <a:buSzPts val="1100"/>
              <a:buChar char="●"/>
            </a:pPr>
            <a:r>
              <a:rPr lang="en" b="1">
                <a:solidFill>
                  <a:schemeClr val="dk1"/>
                </a:solidFill>
              </a:rPr>
              <a:t>Teacher</a:t>
            </a:r>
            <a:endParaRPr b="1">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Click to have each plant appear separately.</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See if students can name the plant.</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Click again to reveal the name and references.</a:t>
            </a:r>
            <a:endParaRPr>
              <a:solidFill>
                <a:schemeClr val="dk1"/>
              </a:solidFill>
            </a:endParaRPr>
          </a:p>
          <a:p>
            <a:pPr marL="45720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i="1">
                <a:solidFill>
                  <a:schemeClr val="dk1"/>
                </a:solidFill>
              </a:rPr>
              <a:t>Image References: https://nystateparks.blog/2015/06/09/plant-eats-bug-new-yorks-carnivorous-plants/#:~:text=NYS%20is%20home%20to%20pitcher,thrive%20in%20wet%2C%20sunny%20conditions.</a:t>
            </a:r>
            <a:endParaRPr i="1">
              <a:solidFill>
                <a:schemeClr val="dk1"/>
              </a:solidFill>
            </a:endParaRPr>
          </a:p>
          <a:p>
            <a:pPr marL="0" lvl="0" indent="0" algn="l" rtl="0">
              <a:spcBef>
                <a:spcPts val="0"/>
              </a:spcBef>
              <a:spcAft>
                <a:spcPts val="0"/>
              </a:spcAft>
              <a:buNone/>
            </a:pPr>
            <a:r>
              <a:rPr lang="en" i="1">
                <a:solidFill>
                  <a:schemeClr val="dk1"/>
                </a:solidFill>
              </a:rPr>
              <a:t>Bladderwort </a:t>
            </a:r>
            <a:r>
              <a:rPr lang="en" sz="900" i="1">
                <a:solidFill>
                  <a:srgbClr val="767676"/>
                </a:solidFill>
                <a:highlight>
                  <a:srgbClr val="FFFFFF"/>
                </a:highlight>
              </a:rPr>
              <a:t>Bladderworts primarily have one flower per stalk. Most species in NY have yellow flowers. Photo by Andrew Nelson, SUNY Oswego., Bladderwort get their name form the bladder of the shaped traps they catch prey with. Photo by Lilly Schelling, OPRHP.</a:t>
            </a:r>
            <a:endParaRPr i="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Next Slide</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77efc4b9f2_0_2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77efc4b9f2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Note: Each click will make a new set of plants appear. There are four main carnivorous plants found on Long Island.</a:t>
            </a:r>
            <a:endParaRPr i="1"/>
          </a:p>
          <a:p>
            <a:pPr marL="0" lvl="0" indent="0" algn="l" rtl="0">
              <a:spcBef>
                <a:spcPts val="0"/>
              </a:spcBef>
              <a:spcAft>
                <a:spcPts val="0"/>
              </a:spcAft>
              <a:buNone/>
            </a:pPr>
            <a:endParaRPr i="1"/>
          </a:p>
          <a:p>
            <a:pPr marL="0" lvl="0" indent="0" algn="l" rtl="0">
              <a:spcBef>
                <a:spcPts val="0"/>
              </a:spcBef>
              <a:spcAft>
                <a:spcPts val="0"/>
              </a:spcAft>
              <a:buNone/>
            </a:pPr>
            <a:r>
              <a:rPr lang="en" b="1"/>
              <a:t>Teacher Notes:</a:t>
            </a:r>
            <a:endParaRPr b="1"/>
          </a:p>
          <a:p>
            <a:pPr marL="457200" lvl="0" indent="-298450" algn="l" rtl="0">
              <a:spcBef>
                <a:spcPts val="0"/>
              </a:spcBef>
              <a:spcAft>
                <a:spcPts val="0"/>
              </a:spcAft>
              <a:buClr>
                <a:schemeClr val="dk1"/>
              </a:buClr>
              <a:buSzPts val="1100"/>
              <a:buChar char="●"/>
            </a:pPr>
            <a:r>
              <a:rPr lang="en" b="1">
                <a:solidFill>
                  <a:schemeClr val="dk1"/>
                </a:solidFill>
              </a:rPr>
              <a:t>Teacher</a:t>
            </a:r>
            <a:endParaRPr b="1">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Click to have each plant appear separately.</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See if students can name the plant.</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Click again to reveal the name and references.</a:t>
            </a:r>
            <a:endParaRPr>
              <a:solidFill>
                <a:schemeClr val="dk1"/>
              </a:solidFill>
            </a:endParaRPr>
          </a:p>
          <a:p>
            <a:pPr marL="45720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i="1">
                <a:solidFill>
                  <a:schemeClr val="dk1"/>
                </a:solidFill>
              </a:rPr>
              <a:t>Image References: https://nystateparks.blog/2015/06/09/plant-eats-bug-new-yorks-carnivorous-plants/#:~:text=NYS%20is%20home%20to%20pitcher,thrive%20in%20wet%2C%20sunny%20conditions.</a:t>
            </a:r>
            <a:endParaRPr i="1">
              <a:solidFill>
                <a:schemeClr val="dk1"/>
              </a:solidFill>
            </a:endParaRPr>
          </a:p>
          <a:p>
            <a:pPr marL="0" lvl="0" indent="0" algn="l" rtl="0">
              <a:spcBef>
                <a:spcPts val="0"/>
              </a:spcBef>
              <a:spcAft>
                <a:spcPts val="0"/>
              </a:spcAft>
              <a:buNone/>
            </a:pPr>
            <a:r>
              <a:rPr lang="en" i="1">
                <a:solidFill>
                  <a:schemeClr val="dk1"/>
                </a:solidFill>
              </a:rPr>
              <a:t>Butterwort: </a:t>
            </a:r>
            <a:r>
              <a:rPr lang="en" sz="900" i="1">
                <a:solidFill>
                  <a:srgbClr val="767676"/>
                </a:solidFill>
                <a:highlight>
                  <a:srgbClr val="FFFFFF"/>
                </a:highlight>
              </a:rPr>
              <a:t>The species we have in NY has purple flowers. Photo by Troy Weldy, The Nature Conservancy., Insects are caught and digested on the sticky leaves of the butterwort. Photo by Kim Smith, NYNHP.</a:t>
            </a:r>
            <a:endParaRPr i="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Next Slide</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77efc4b9f2_0_2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77efc4b9f2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Note: Each click will make a new set of plants appear. There are four main carnivorous plants found on Long Island.</a:t>
            </a:r>
            <a:endParaRPr i="1"/>
          </a:p>
          <a:p>
            <a:pPr marL="0" lvl="0" indent="0" algn="l" rtl="0">
              <a:spcBef>
                <a:spcPts val="0"/>
              </a:spcBef>
              <a:spcAft>
                <a:spcPts val="0"/>
              </a:spcAft>
              <a:buNone/>
            </a:pPr>
            <a:endParaRPr i="1"/>
          </a:p>
          <a:p>
            <a:pPr marL="0" lvl="0" indent="0" algn="l" rtl="0">
              <a:spcBef>
                <a:spcPts val="0"/>
              </a:spcBef>
              <a:spcAft>
                <a:spcPts val="0"/>
              </a:spcAft>
              <a:buNone/>
            </a:pPr>
            <a:r>
              <a:rPr lang="en" b="1"/>
              <a:t>Teacher Notes:</a:t>
            </a:r>
            <a:endParaRPr b="1"/>
          </a:p>
          <a:p>
            <a:pPr marL="457200" lvl="0" indent="-298450" algn="l" rtl="0">
              <a:spcBef>
                <a:spcPts val="0"/>
              </a:spcBef>
              <a:spcAft>
                <a:spcPts val="0"/>
              </a:spcAft>
              <a:buClr>
                <a:schemeClr val="dk1"/>
              </a:buClr>
              <a:buSzPts val="1100"/>
              <a:buChar char="●"/>
            </a:pPr>
            <a:r>
              <a:rPr lang="en" b="1">
                <a:solidFill>
                  <a:schemeClr val="dk1"/>
                </a:solidFill>
              </a:rPr>
              <a:t>Teacher</a:t>
            </a:r>
            <a:endParaRPr b="1">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Click to have each plant appear separately.</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See if students can name the plant.</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Click again to reveal the name and references.</a:t>
            </a:r>
            <a:endParaRPr>
              <a:solidFill>
                <a:schemeClr val="dk1"/>
              </a:solidFill>
            </a:endParaRPr>
          </a:p>
          <a:p>
            <a:pPr marL="45720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i="1">
                <a:solidFill>
                  <a:schemeClr val="dk1"/>
                </a:solidFill>
              </a:rPr>
              <a:t>Image References: https://nystateparks.blog/2015/06/09/plant-eats-bug-new-yorks-carnivorous-plants/#:~:text=NYS%20is%20home%20to%20pitcher,thrive%20in%20wet%2C%20sunny%20conditions.</a:t>
            </a:r>
            <a:endParaRPr i="1">
              <a:solidFill>
                <a:schemeClr val="dk1"/>
              </a:solidFill>
            </a:endParaRPr>
          </a:p>
          <a:p>
            <a:pPr marL="0" lvl="0" indent="0" algn="l" rtl="0">
              <a:spcBef>
                <a:spcPts val="0"/>
              </a:spcBef>
              <a:spcAft>
                <a:spcPts val="0"/>
              </a:spcAft>
              <a:buNone/>
            </a:pPr>
            <a:r>
              <a:rPr lang="en" i="1">
                <a:solidFill>
                  <a:schemeClr val="dk1"/>
                </a:solidFill>
              </a:rPr>
              <a:t>Sundew: </a:t>
            </a:r>
            <a:r>
              <a:rPr lang="en" sz="900" i="1">
                <a:solidFill>
                  <a:srgbClr val="767676"/>
                </a:solidFill>
                <a:highlight>
                  <a:srgbClr val="FFFFFF"/>
                </a:highlight>
              </a:rPr>
              <a:t>This is the round-leaved sundew. Notice the many fine hairs with droplets of shiny – glue like digestive juices that insects mistake for water. Photo by Lilly Schelling, OPRHP.</a:t>
            </a:r>
            <a:endParaRPr i="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Next Slide</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77efc4b9f2_0_2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77efc4b9f2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Note: A supplemental worksheet will go along with this slide. You may want to hand out the worksheet as you describe the project.</a:t>
            </a:r>
            <a:endParaRPr i="1"/>
          </a:p>
          <a:p>
            <a:pPr marL="0" lvl="0" indent="0" algn="l" rtl="0">
              <a:spcBef>
                <a:spcPts val="0"/>
              </a:spcBef>
              <a:spcAft>
                <a:spcPts val="0"/>
              </a:spcAft>
              <a:buNone/>
            </a:pPr>
            <a:endParaRPr i="1"/>
          </a:p>
          <a:p>
            <a:pPr marL="0" lvl="0" indent="0" algn="l" rtl="0">
              <a:spcBef>
                <a:spcPts val="0"/>
              </a:spcBef>
              <a:spcAft>
                <a:spcPts val="0"/>
              </a:spcAft>
              <a:buNone/>
            </a:pPr>
            <a:r>
              <a:rPr lang="en" b="1"/>
              <a:t>Teacher Notes:</a:t>
            </a:r>
            <a:endParaRPr b="1"/>
          </a:p>
          <a:p>
            <a:pPr marL="457200" lvl="0" indent="-298450" algn="l" rtl="0">
              <a:spcBef>
                <a:spcPts val="0"/>
              </a:spcBef>
              <a:spcAft>
                <a:spcPts val="0"/>
              </a:spcAft>
              <a:buClr>
                <a:schemeClr val="dk1"/>
              </a:buClr>
              <a:buSzPts val="1100"/>
              <a:buChar char="●"/>
            </a:pPr>
            <a:r>
              <a:rPr lang="en" b="1">
                <a:solidFill>
                  <a:schemeClr val="dk1"/>
                </a:solidFill>
              </a:rPr>
              <a:t>Teacher: “You will be working on a project involving your carnivorous plants.”</a:t>
            </a:r>
            <a:endParaRPr b="1">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Click to have each line appear on the “Your Project!” section of the slide</a:t>
            </a:r>
            <a:endParaRPr>
              <a:solidFill>
                <a:schemeClr val="dk1"/>
              </a:solidFill>
            </a:endParaRPr>
          </a:p>
          <a:p>
            <a:pPr marL="45720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i="1">
                <a:solidFill>
                  <a:schemeClr val="dk1"/>
                </a:solidFill>
              </a:rPr>
              <a:t>Image References: https://carolkassie.com/2015/05/19/slow-burn-theatre-company-presents-little-shop-of-horrors-june-5-28/</a:t>
            </a:r>
            <a:endParaRPr i="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Next Slide</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77efc4b9f2_0_2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77efc4b9f2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Note: A supplemental worksheet will go along with this slide. You may want to hand out the worksheet as you describe the project.</a:t>
            </a:r>
            <a:endParaRPr i="1"/>
          </a:p>
          <a:p>
            <a:pPr marL="0" lvl="0" indent="0" algn="l" rtl="0">
              <a:spcBef>
                <a:spcPts val="0"/>
              </a:spcBef>
              <a:spcAft>
                <a:spcPts val="0"/>
              </a:spcAft>
              <a:buNone/>
            </a:pPr>
            <a:endParaRPr i="1"/>
          </a:p>
          <a:p>
            <a:pPr marL="0" lvl="0" indent="0" algn="l" rtl="0">
              <a:spcBef>
                <a:spcPts val="0"/>
              </a:spcBef>
              <a:spcAft>
                <a:spcPts val="0"/>
              </a:spcAft>
              <a:buNone/>
            </a:pPr>
            <a:r>
              <a:rPr lang="en" b="1"/>
              <a:t>Teacher Notes:</a:t>
            </a:r>
            <a:endParaRPr b="1"/>
          </a:p>
          <a:p>
            <a:pPr marL="457200" lvl="0" indent="-298450" algn="l" rtl="0">
              <a:spcBef>
                <a:spcPts val="0"/>
              </a:spcBef>
              <a:spcAft>
                <a:spcPts val="0"/>
              </a:spcAft>
              <a:buClr>
                <a:schemeClr val="dk1"/>
              </a:buClr>
              <a:buSzPts val="1100"/>
              <a:buChar char="●"/>
            </a:pPr>
            <a:r>
              <a:rPr lang="en" b="1">
                <a:solidFill>
                  <a:schemeClr val="dk1"/>
                </a:solidFill>
              </a:rPr>
              <a:t>Teacher: “Here are some of the specifics of your project.”</a:t>
            </a:r>
            <a:endParaRPr b="1">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Click to have each line appear on the “To be included in your project!” section of the slide</a:t>
            </a:r>
            <a:endParaRPr>
              <a:solidFill>
                <a:schemeClr val="dk1"/>
              </a:solidFill>
            </a:endParaRPr>
          </a:p>
          <a:p>
            <a:pPr marL="1828800" lvl="1" indent="-298450" algn="l" rtl="0">
              <a:spcBef>
                <a:spcPts val="0"/>
              </a:spcBef>
              <a:spcAft>
                <a:spcPts val="0"/>
              </a:spcAft>
              <a:buClr>
                <a:schemeClr val="dk1"/>
              </a:buClr>
              <a:buSzPts val="1100"/>
              <a:buChar char="-"/>
            </a:pPr>
            <a:r>
              <a:rPr lang="en" u="sng">
                <a:solidFill>
                  <a:schemeClr val="dk1"/>
                </a:solidFill>
              </a:rPr>
              <a:t>Evolution of your plant:</a:t>
            </a:r>
            <a:r>
              <a:rPr lang="en">
                <a:solidFill>
                  <a:schemeClr val="dk1"/>
                </a:solidFill>
              </a:rPr>
              <a:t> Instruct students that this is a general evolution. Diagrams are welcome.</a:t>
            </a:r>
            <a:endParaRPr>
              <a:solidFill>
                <a:schemeClr val="dk1"/>
              </a:solidFill>
            </a:endParaRPr>
          </a:p>
          <a:p>
            <a:pPr marL="1828800" lvl="1" indent="-298450" algn="l" rtl="0">
              <a:spcBef>
                <a:spcPts val="0"/>
              </a:spcBef>
              <a:spcAft>
                <a:spcPts val="0"/>
              </a:spcAft>
              <a:buClr>
                <a:schemeClr val="dk1"/>
              </a:buClr>
              <a:buSzPts val="1100"/>
              <a:buChar char="-"/>
            </a:pPr>
            <a:r>
              <a:rPr lang="en" u="sng">
                <a:solidFill>
                  <a:schemeClr val="dk1"/>
                </a:solidFill>
              </a:rPr>
              <a:t>Nitrogen Cycle</a:t>
            </a:r>
            <a:r>
              <a:rPr lang="en">
                <a:solidFill>
                  <a:schemeClr val="dk1"/>
                </a:solidFill>
              </a:rPr>
              <a:t>: The nitrogen cycle is a part of the AP Environmental Science curriculum. However, it is not the same in all organisms. Be specific in how the nitrogen cycle is performed in your plant.</a:t>
            </a:r>
            <a:endParaRPr>
              <a:solidFill>
                <a:schemeClr val="dk1"/>
              </a:solidFill>
            </a:endParaRPr>
          </a:p>
          <a:p>
            <a:pPr marL="1828800" lvl="1" indent="-298450" algn="l" rtl="0">
              <a:spcBef>
                <a:spcPts val="0"/>
              </a:spcBef>
              <a:spcAft>
                <a:spcPts val="0"/>
              </a:spcAft>
              <a:buClr>
                <a:schemeClr val="dk1"/>
              </a:buClr>
              <a:buSzPts val="1100"/>
              <a:buChar char="-"/>
            </a:pPr>
            <a:r>
              <a:rPr lang="en" u="sng">
                <a:solidFill>
                  <a:schemeClr val="dk1"/>
                </a:solidFill>
              </a:rPr>
              <a:t>Food Chain/Web</a:t>
            </a:r>
            <a:r>
              <a:rPr lang="en">
                <a:solidFill>
                  <a:schemeClr val="dk1"/>
                </a:solidFill>
              </a:rPr>
              <a:t>: Create a food chain or food web involving the organisms that your plant would encounter. Diagrams are welcome.</a:t>
            </a:r>
            <a:endParaRPr>
              <a:solidFill>
                <a:schemeClr val="dk1"/>
              </a:solidFill>
            </a:endParaRPr>
          </a:p>
          <a:p>
            <a:pPr marL="1828800" lvl="1" indent="-298450" algn="l" rtl="0">
              <a:spcBef>
                <a:spcPts val="0"/>
              </a:spcBef>
              <a:spcAft>
                <a:spcPts val="0"/>
              </a:spcAft>
              <a:buClr>
                <a:schemeClr val="dk1"/>
              </a:buClr>
              <a:buSzPts val="1100"/>
              <a:buChar char="-"/>
            </a:pPr>
            <a:r>
              <a:rPr lang="en" u="sng">
                <a:solidFill>
                  <a:schemeClr val="dk1"/>
                </a:solidFill>
              </a:rPr>
              <a:t>Ecological Tolerance:</a:t>
            </a:r>
            <a:r>
              <a:rPr lang="en">
                <a:solidFill>
                  <a:schemeClr val="dk1"/>
                </a:solidFill>
              </a:rPr>
              <a:t> Why organisms live where they do has to do with limiting factors and their tolerance to such factors. Why does your plant exist in its specific habitat? Are there are similar species that are even less tolerant?</a:t>
            </a:r>
            <a:endParaRPr>
              <a:solidFill>
                <a:schemeClr val="dk1"/>
              </a:solidFill>
            </a:endParaRPr>
          </a:p>
          <a:p>
            <a:pPr marL="1828800" lvl="1" indent="-298450" algn="l" rtl="0">
              <a:spcBef>
                <a:spcPts val="0"/>
              </a:spcBef>
              <a:spcAft>
                <a:spcPts val="0"/>
              </a:spcAft>
              <a:buClr>
                <a:schemeClr val="dk1"/>
              </a:buClr>
              <a:buSzPts val="1100"/>
              <a:buChar char="-"/>
            </a:pPr>
            <a:r>
              <a:rPr lang="en" u="sng">
                <a:solidFill>
                  <a:schemeClr val="dk1"/>
                </a:solidFill>
              </a:rPr>
              <a:t>Natural and Human Disruptions:</a:t>
            </a:r>
            <a:r>
              <a:rPr lang="en">
                <a:solidFill>
                  <a:schemeClr val="dk1"/>
                </a:solidFill>
              </a:rPr>
              <a:t> Natural disruptions, such as Earth’s changing climate, can affect the survivorship of your plant. In addition, human disruptions can also harm your plant. Name ONE natural disruption and the consequences of this disruption. Name ONE human disruption and its consequences.</a:t>
            </a:r>
            <a:endParaRPr>
              <a:solidFill>
                <a:schemeClr val="dk1"/>
              </a:solidFill>
            </a:endParaRPr>
          </a:p>
          <a:p>
            <a:pPr marL="1828800" lvl="1" indent="-298450" algn="l" rtl="0">
              <a:spcBef>
                <a:spcPts val="0"/>
              </a:spcBef>
              <a:spcAft>
                <a:spcPts val="0"/>
              </a:spcAft>
              <a:buClr>
                <a:schemeClr val="dk1"/>
              </a:buClr>
              <a:buSzPts val="1100"/>
              <a:buChar char="-"/>
            </a:pPr>
            <a:r>
              <a:rPr lang="en" u="sng">
                <a:solidFill>
                  <a:schemeClr val="dk1"/>
                </a:solidFill>
              </a:rPr>
              <a:t>Care for your plant!:</a:t>
            </a:r>
            <a:r>
              <a:rPr lang="en">
                <a:solidFill>
                  <a:schemeClr val="dk1"/>
                </a:solidFill>
              </a:rPr>
              <a:t> YOU and your group are responsible for the well-being of your plant. What is the best care for your plant? You may have to research this information!</a:t>
            </a:r>
            <a:endParaRPr>
              <a:solidFill>
                <a:schemeClr val="dk1"/>
              </a:solidFill>
            </a:endParaRPr>
          </a:p>
          <a:p>
            <a:pPr marL="45720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i="1">
                <a:solidFill>
                  <a:schemeClr val="dk1"/>
                </a:solidFill>
              </a:rPr>
              <a:t>Image References: https://carolkassie.com/2015/05/19/slow-burn-theatre-company-presents-little-shop-of-horrors-june-5-28/</a:t>
            </a:r>
            <a:endParaRPr i="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Next Slide</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77efc4b9f2_0_2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277efc4b9f2_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Note: A supplemental worksheet will go along with this slide. You may want to hand out the worksheet as you describe the project.</a:t>
            </a:r>
            <a:endParaRPr i="1"/>
          </a:p>
          <a:p>
            <a:pPr marL="0" lvl="0" indent="0" algn="l" rtl="0">
              <a:spcBef>
                <a:spcPts val="0"/>
              </a:spcBef>
              <a:spcAft>
                <a:spcPts val="0"/>
              </a:spcAft>
              <a:buNone/>
            </a:pPr>
            <a:endParaRPr i="1"/>
          </a:p>
          <a:p>
            <a:pPr marL="0" lvl="0" indent="0" algn="l" rtl="0">
              <a:spcBef>
                <a:spcPts val="0"/>
              </a:spcBef>
              <a:spcAft>
                <a:spcPts val="0"/>
              </a:spcAft>
              <a:buNone/>
            </a:pPr>
            <a:r>
              <a:rPr lang="en" b="1"/>
              <a:t>Teacher Notes:</a:t>
            </a:r>
            <a:endParaRPr b="1"/>
          </a:p>
          <a:p>
            <a:pPr marL="457200" lvl="0" indent="-298450" algn="l" rtl="0">
              <a:spcBef>
                <a:spcPts val="0"/>
              </a:spcBef>
              <a:spcAft>
                <a:spcPts val="0"/>
              </a:spcAft>
              <a:buClr>
                <a:schemeClr val="dk1"/>
              </a:buClr>
              <a:buSzPts val="1100"/>
              <a:buChar char="●"/>
            </a:pPr>
            <a:r>
              <a:rPr lang="en" b="1">
                <a:solidFill>
                  <a:schemeClr val="dk1"/>
                </a:solidFill>
              </a:rPr>
              <a:t>Teacher: “We will also be donating some of our Carnivorous Plants to our Elementary Students. This is to help them learn and appreciate some of nature’s unique organisms.”</a:t>
            </a:r>
            <a:endParaRPr b="1">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Click to have each line appear on the “Paying it forward” section of the slide</a:t>
            </a:r>
            <a:endParaRPr>
              <a:solidFill>
                <a:schemeClr val="dk1"/>
              </a:solidFill>
            </a:endParaRPr>
          </a:p>
          <a:p>
            <a:pPr marL="1828800" lvl="1" indent="-298450" algn="l" rtl="0">
              <a:spcBef>
                <a:spcPts val="0"/>
              </a:spcBef>
              <a:spcAft>
                <a:spcPts val="0"/>
              </a:spcAft>
              <a:buClr>
                <a:schemeClr val="dk1"/>
              </a:buClr>
              <a:buSzPts val="1100"/>
              <a:buChar char="-"/>
            </a:pPr>
            <a:r>
              <a:rPr lang="en" u="sng">
                <a:solidFill>
                  <a:schemeClr val="dk1"/>
                </a:solidFill>
              </a:rPr>
              <a:t>Instructional Care Sheet:</a:t>
            </a:r>
            <a:r>
              <a:rPr lang="en">
                <a:solidFill>
                  <a:schemeClr val="dk1"/>
                </a:solidFill>
              </a:rPr>
              <a:t> Make sure this sheet is EASY to understand and follow. We want to be sure that our Elementary Teachers and Students understand the proper care of our plants!</a:t>
            </a:r>
            <a:endParaRPr>
              <a:solidFill>
                <a:schemeClr val="dk1"/>
              </a:solidFill>
            </a:endParaRPr>
          </a:p>
          <a:p>
            <a:pPr marL="2286000" lvl="0" indent="0" algn="l" rtl="0">
              <a:spcBef>
                <a:spcPts val="0"/>
              </a:spcBef>
              <a:spcAft>
                <a:spcPts val="0"/>
              </a:spcAft>
              <a:buNone/>
            </a:pPr>
            <a:endParaRPr>
              <a:solidFill>
                <a:schemeClr val="dk1"/>
              </a:solidFill>
            </a:endParaRPr>
          </a:p>
          <a:p>
            <a:pPr marL="228600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i="1">
                <a:solidFill>
                  <a:schemeClr val="dk1"/>
                </a:solidFill>
              </a:rPr>
              <a:t>Image References: https://carolkassie.com/2015/05/19/slow-burn-theatre-company-presents-little-shop-of-horrors-june-5-28/</a:t>
            </a:r>
            <a:endParaRPr i="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Next Slide</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77efc4b9f2_0_2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77efc4b9f2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Note: A supplemental worksheet will go along with this slide. You may want to hand out the worksheet as you describe the project.</a:t>
            </a:r>
            <a:endParaRPr i="1"/>
          </a:p>
          <a:p>
            <a:pPr marL="0" lvl="0" indent="0" algn="l" rtl="0">
              <a:spcBef>
                <a:spcPts val="0"/>
              </a:spcBef>
              <a:spcAft>
                <a:spcPts val="0"/>
              </a:spcAft>
              <a:buNone/>
            </a:pPr>
            <a:endParaRPr i="1"/>
          </a:p>
          <a:p>
            <a:pPr marL="0" lvl="0" indent="0" algn="l" rtl="0">
              <a:spcBef>
                <a:spcPts val="0"/>
              </a:spcBef>
              <a:spcAft>
                <a:spcPts val="0"/>
              </a:spcAft>
              <a:buNone/>
            </a:pPr>
            <a:r>
              <a:rPr lang="en" b="1"/>
              <a:t>Teacher Notes:</a:t>
            </a:r>
            <a:endParaRPr b="1"/>
          </a:p>
          <a:p>
            <a:pPr marL="457200" lvl="0" indent="-298450" algn="l" rtl="0">
              <a:spcBef>
                <a:spcPts val="0"/>
              </a:spcBef>
              <a:spcAft>
                <a:spcPts val="0"/>
              </a:spcAft>
              <a:buClr>
                <a:schemeClr val="dk1"/>
              </a:buClr>
              <a:buSzPts val="1100"/>
              <a:buChar char="●"/>
            </a:pPr>
            <a:r>
              <a:rPr lang="en" b="1">
                <a:solidFill>
                  <a:schemeClr val="dk1"/>
                </a:solidFill>
              </a:rPr>
              <a:t>Teacher: “We will also be donating some of our Carnivorous Plants to our Elementary Students. This is to help them learn and appreciate some of nature’s unique organisms.”</a:t>
            </a:r>
            <a:endParaRPr b="1">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Click to have each line appear on the “Paying it forward” section of the slide</a:t>
            </a:r>
            <a:endParaRPr>
              <a:solidFill>
                <a:schemeClr val="dk1"/>
              </a:solidFill>
            </a:endParaRPr>
          </a:p>
          <a:p>
            <a:pPr marL="1828800" lvl="1" indent="-298450" algn="l" rtl="0">
              <a:spcBef>
                <a:spcPts val="0"/>
              </a:spcBef>
              <a:spcAft>
                <a:spcPts val="0"/>
              </a:spcAft>
              <a:buClr>
                <a:schemeClr val="dk1"/>
              </a:buClr>
              <a:buSzPts val="1100"/>
              <a:buChar char="-"/>
            </a:pPr>
            <a:r>
              <a:rPr lang="en" u="sng">
                <a:solidFill>
                  <a:schemeClr val="dk1"/>
                </a:solidFill>
              </a:rPr>
              <a:t>TWO Worksheets to be created for elementary students:</a:t>
            </a:r>
            <a:r>
              <a:rPr lang="en">
                <a:solidFill>
                  <a:schemeClr val="dk1"/>
                </a:solidFill>
              </a:rPr>
              <a:t> Instruct students that they are to create TWO worksheets for the elementary students to learn about their plants. This should be for a 4th grade level </a:t>
            </a:r>
            <a:r>
              <a:rPr lang="en" i="1">
                <a:solidFill>
                  <a:schemeClr val="dk1"/>
                </a:solidFill>
              </a:rPr>
              <a:t>(subject to change</a:t>
            </a:r>
            <a:r>
              <a:rPr lang="en">
                <a:solidFill>
                  <a:schemeClr val="dk1"/>
                </a:solidFill>
              </a:rPr>
              <a:t>).</a:t>
            </a:r>
            <a:endParaRPr>
              <a:solidFill>
                <a:schemeClr val="dk1"/>
              </a:solidFill>
            </a:endParaRPr>
          </a:p>
          <a:p>
            <a:pPr marL="1828800" lvl="1" indent="-298450" algn="l" rtl="0">
              <a:spcBef>
                <a:spcPts val="0"/>
              </a:spcBef>
              <a:spcAft>
                <a:spcPts val="0"/>
              </a:spcAft>
              <a:buClr>
                <a:schemeClr val="dk1"/>
              </a:buClr>
              <a:buSzPts val="1100"/>
              <a:buChar char="-"/>
            </a:pPr>
            <a:r>
              <a:rPr lang="en" u="sng">
                <a:solidFill>
                  <a:schemeClr val="dk1"/>
                </a:solidFill>
              </a:rPr>
              <a:t>Suggestions on worksheets</a:t>
            </a:r>
            <a:r>
              <a:rPr lang="en">
                <a:solidFill>
                  <a:schemeClr val="dk1"/>
                </a:solidFill>
              </a:rPr>
              <a:t>:</a:t>
            </a:r>
            <a:endParaRPr>
              <a:solidFill>
                <a:schemeClr val="dk1"/>
              </a:solidFill>
            </a:endParaRPr>
          </a:p>
          <a:p>
            <a:pPr marL="2286000" lvl="2" indent="-298450" algn="l" rtl="0">
              <a:spcBef>
                <a:spcPts val="0"/>
              </a:spcBef>
              <a:spcAft>
                <a:spcPts val="0"/>
              </a:spcAft>
              <a:buClr>
                <a:schemeClr val="dk1"/>
              </a:buClr>
              <a:buSzPts val="1100"/>
              <a:buChar char="-"/>
            </a:pPr>
            <a:r>
              <a:rPr lang="en" i="1">
                <a:solidFill>
                  <a:schemeClr val="dk1"/>
                </a:solidFill>
              </a:rPr>
              <a:t>Food web or chain</a:t>
            </a:r>
            <a:r>
              <a:rPr lang="en">
                <a:solidFill>
                  <a:schemeClr val="dk1"/>
                </a:solidFill>
              </a:rPr>
              <a:t>. Give students various organisms, with descriptions, and see if they can create a food web or food chain involving the organisms.</a:t>
            </a:r>
            <a:endParaRPr>
              <a:solidFill>
                <a:schemeClr val="dk1"/>
              </a:solidFill>
            </a:endParaRPr>
          </a:p>
          <a:p>
            <a:pPr marL="2286000" lvl="2" indent="-298450" algn="l" rtl="0">
              <a:spcBef>
                <a:spcPts val="0"/>
              </a:spcBef>
              <a:spcAft>
                <a:spcPts val="0"/>
              </a:spcAft>
              <a:buClr>
                <a:schemeClr val="dk1"/>
              </a:buClr>
              <a:buSzPts val="1100"/>
              <a:buChar char="-"/>
            </a:pPr>
            <a:r>
              <a:rPr lang="en" i="1">
                <a:solidFill>
                  <a:schemeClr val="dk1"/>
                </a:solidFill>
              </a:rPr>
              <a:t>Habitats</a:t>
            </a:r>
            <a:r>
              <a:rPr lang="en">
                <a:solidFill>
                  <a:schemeClr val="dk1"/>
                </a:solidFill>
              </a:rPr>
              <a:t>: Describe several habitats and then the adaptations of several different carnivorous plants. See if students can match the habitat to the adaptation.</a:t>
            </a:r>
            <a:endParaRPr>
              <a:solidFill>
                <a:schemeClr val="dk1"/>
              </a:solidFill>
            </a:endParaRPr>
          </a:p>
          <a:p>
            <a:pPr marL="2286000" lvl="2" indent="-298450" algn="l" rtl="0">
              <a:spcBef>
                <a:spcPts val="0"/>
              </a:spcBef>
              <a:spcAft>
                <a:spcPts val="0"/>
              </a:spcAft>
              <a:buClr>
                <a:schemeClr val="dk1"/>
              </a:buClr>
              <a:buSzPts val="1100"/>
              <a:buChar char="-"/>
            </a:pPr>
            <a:r>
              <a:rPr lang="en" i="1">
                <a:solidFill>
                  <a:schemeClr val="dk1"/>
                </a:solidFill>
              </a:rPr>
              <a:t>Adaptations</a:t>
            </a:r>
            <a:r>
              <a:rPr lang="en">
                <a:solidFill>
                  <a:schemeClr val="dk1"/>
                </a:solidFill>
              </a:rPr>
              <a:t>: Have students make observations of several different types of Carnivorous Plants. Give students different organisms that these Carnivorous Plants “hunt.” See if students can match the prey to the Carnivorous Plant. Also have students explain how the adaptation helps the plant hunt its organism.</a:t>
            </a:r>
            <a:endParaRPr>
              <a:solidFill>
                <a:schemeClr val="dk1"/>
              </a:solidFill>
            </a:endParaRPr>
          </a:p>
          <a:p>
            <a:pPr marL="2286000" lvl="0" indent="0" algn="l" rtl="0">
              <a:spcBef>
                <a:spcPts val="0"/>
              </a:spcBef>
              <a:spcAft>
                <a:spcPts val="0"/>
              </a:spcAft>
              <a:buNone/>
            </a:pPr>
            <a:endParaRPr>
              <a:solidFill>
                <a:schemeClr val="dk1"/>
              </a:solidFill>
            </a:endParaRPr>
          </a:p>
          <a:p>
            <a:pPr marL="228600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i="1">
                <a:solidFill>
                  <a:schemeClr val="dk1"/>
                </a:solidFill>
              </a:rPr>
              <a:t>Image References: https://carolkassie.com/2015/05/19/slow-burn-theatre-company-presents-little-shop-of-horrors-june-5-28/</a:t>
            </a:r>
            <a:endParaRPr i="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Next Slide</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77efc4b9f2_0_2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77efc4b9f2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Note: NGSS and AP Environmental Science Curriculum ties listed below</a:t>
            </a:r>
            <a:br>
              <a:rPr lang="en" i="1"/>
            </a:br>
            <a:endParaRPr i="1"/>
          </a:p>
          <a:p>
            <a:pPr marL="0" lvl="0" indent="0" algn="l" rtl="0">
              <a:spcBef>
                <a:spcPts val="0"/>
              </a:spcBef>
              <a:spcAft>
                <a:spcPts val="0"/>
              </a:spcAft>
              <a:buNone/>
            </a:pPr>
            <a:r>
              <a:rPr lang="en" b="1"/>
              <a:t>Teacher Notes:</a:t>
            </a:r>
            <a:endParaRPr b="1"/>
          </a:p>
          <a:p>
            <a:pPr marL="457200" lvl="0" indent="-298450" algn="l" rtl="0">
              <a:spcBef>
                <a:spcPts val="0"/>
              </a:spcBef>
              <a:spcAft>
                <a:spcPts val="0"/>
              </a:spcAft>
              <a:buClr>
                <a:schemeClr val="dk1"/>
              </a:buClr>
              <a:buSzPts val="1100"/>
              <a:buChar char="●"/>
            </a:pPr>
            <a:r>
              <a:rPr lang="en" b="1">
                <a:solidFill>
                  <a:schemeClr val="dk1"/>
                </a:solidFill>
              </a:rPr>
              <a:t>Teacher: </a:t>
            </a:r>
            <a:endParaRPr b="1">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Projects may last from 2-3 weeks (teacher discretion)</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Have students START with Plant Care (it is important they know how to care for their plants!)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b="1">
                <a:solidFill>
                  <a:schemeClr val="dk1"/>
                </a:solidFill>
              </a:rPr>
              <a:t>References</a:t>
            </a:r>
            <a:endParaRPr b="1">
              <a:solidFill>
                <a:schemeClr val="dk1"/>
              </a:solidFill>
            </a:endParaRPr>
          </a:p>
          <a:p>
            <a:pPr marL="0" lvl="0" indent="0" algn="l" rtl="0">
              <a:spcBef>
                <a:spcPts val="0"/>
              </a:spcBef>
              <a:spcAft>
                <a:spcPts val="0"/>
              </a:spcAft>
              <a:buNone/>
            </a:pPr>
            <a:r>
              <a:rPr lang="en" b="1" u="sng">
                <a:solidFill>
                  <a:schemeClr val="dk1"/>
                </a:solidFill>
              </a:rPr>
              <a:t>NGGS (Next Generation Science Standards:</a:t>
            </a:r>
            <a:endParaRPr b="1" u="sng">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rgbClr val="2D2926"/>
                </a:solidFill>
              </a:rPr>
              <a:t>1-LS1 From Molecules to Organisms: Structures and Processes</a:t>
            </a:r>
            <a:br>
              <a:rPr lang="en" b="1">
                <a:solidFill>
                  <a:srgbClr val="2D2926"/>
                </a:solidFill>
              </a:rPr>
            </a:br>
            <a:r>
              <a:rPr lang="en" b="1">
                <a:solidFill>
                  <a:srgbClr val="2D2926"/>
                </a:solidFill>
              </a:rPr>
              <a:t>1-LS1-1.</a:t>
            </a:r>
            <a:r>
              <a:rPr lang="en">
                <a:solidFill>
                  <a:srgbClr val="2D2926"/>
                </a:solidFill>
              </a:rPr>
              <a:t> Use materials to design a solution to a human problem by mimicking how plants and/or animals use their external parts to help them survive, grow, and meet their needs.</a:t>
            </a:r>
            <a:endParaRPr>
              <a:solidFill>
                <a:srgbClr val="2D2926"/>
              </a:solidFill>
            </a:endParaRPr>
          </a:p>
          <a:p>
            <a:pPr marL="0" lvl="0" indent="0" algn="l" rtl="0">
              <a:lnSpc>
                <a:spcPct val="115000"/>
              </a:lnSpc>
              <a:spcBef>
                <a:spcPts val="0"/>
              </a:spcBef>
              <a:spcAft>
                <a:spcPts val="0"/>
              </a:spcAft>
              <a:buClr>
                <a:schemeClr val="dk1"/>
              </a:buClr>
              <a:buSzPts val="1100"/>
              <a:buFont typeface="Arial"/>
              <a:buNone/>
            </a:pPr>
            <a:r>
              <a:rPr lang="en" b="1">
                <a:solidFill>
                  <a:srgbClr val="2D2926"/>
                </a:solidFill>
              </a:rPr>
              <a:t>2-LS4 Biological Evolution: Unity and Diversity</a:t>
            </a:r>
            <a:br>
              <a:rPr lang="en" b="1">
                <a:solidFill>
                  <a:srgbClr val="2D2926"/>
                </a:solidFill>
              </a:rPr>
            </a:br>
            <a:r>
              <a:rPr lang="en" b="1">
                <a:solidFill>
                  <a:srgbClr val="2D2926"/>
                </a:solidFill>
              </a:rPr>
              <a:t>2-LS4-1.</a:t>
            </a:r>
            <a:r>
              <a:rPr lang="en">
                <a:solidFill>
                  <a:srgbClr val="2D2926"/>
                </a:solidFill>
              </a:rPr>
              <a:t> Make observations of plants and animals to compare the diversity of life in different habitats.</a:t>
            </a:r>
            <a:endParaRPr>
              <a:solidFill>
                <a:srgbClr val="2D2926"/>
              </a:solidFill>
            </a:endParaRPr>
          </a:p>
          <a:p>
            <a:pPr marL="0" lvl="0" indent="0" algn="l" rtl="0">
              <a:lnSpc>
                <a:spcPct val="115000"/>
              </a:lnSpc>
              <a:spcBef>
                <a:spcPts val="0"/>
              </a:spcBef>
              <a:spcAft>
                <a:spcPts val="0"/>
              </a:spcAft>
              <a:buClr>
                <a:schemeClr val="dk1"/>
              </a:buClr>
              <a:buSzPts val="1100"/>
              <a:buFont typeface="Arial"/>
              <a:buNone/>
            </a:pPr>
            <a:r>
              <a:rPr lang="en" b="1">
                <a:solidFill>
                  <a:srgbClr val="2D2926"/>
                </a:solidFill>
              </a:rPr>
              <a:t>3-LS3 Heredity: Inheritance and Variation of Traits</a:t>
            </a:r>
            <a:br>
              <a:rPr lang="en" b="1">
                <a:solidFill>
                  <a:srgbClr val="2D2926"/>
                </a:solidFill>
              </a:rPr>
            </a:br>
            <a:r>
              <a:rPr lang="en" b="1">
                <a:solidFill>
                  <a:srgbClr val="2D2926"/>
                </a:solidFill>
              </a:rPr>
              <a:t>3-LS3-2.</a:t>
            </a:r>
            <a:r>
              <a:rPr lang="en">
                <a:solidFill>
                  <a:srgbClr val="2D2926"/>
                </a:solidFill>
              </a:rPr>
              <a:t> Use evidence to support the explanation that traits can be influenced by the environment.</a:t>
            </a:r>
            <a:endParaRPr>
              <a:solidFill>
                <a:srgbClr val="2D2926"/>
              </a:solidFill>
            </a:endParaRPr>
          </a:p>
          <a:p>
            <a:pPr marL="0" lvl="0" indent="0" algn="l" rtl="0">
              <a:lnSpc>
                <a:spcPct val="115000"/>
              </a:lnSpc>
              <a:spcBef>
                <a:spcPts val="0"/>
              </a:spcBef>
              <a:spcAft>
                <a:spcPts val="0"/>
              </a:spcAft>
              <a:buClr>
                <a:schemeClr val="dk1"/>
              </a:buClr>
              <a:buSzPts val="1100"/>
              <a:buFont typeface="Arial"/>
              <a:buNone/>
            </a:pPr>
            <a:r>
              <a:rPr lang="en" b="1">
                <a:solidFill>
                  <a:srgbClr val="2D2926"/>
                </a:solidFill>
              </a:rPr>
              <a:t>3-LS4 Biological Evolution: Unity and Diversity</a:t>
            </a:r>
            <a:br>
              <a:rPr lang="en" b="1">
                <a:solidFill>
                  <a:srgbClr val="2D2926"/>
                </a:solidFill>
              </a:rPr>
            </a:br>
            <a:r>
              <a:rPr lang="en" b="1">
                <a:solidFill>
                  <a:srgbClr val="2D2926"/>
                </a:solidFill>
              </a:rPr>
              <a:t>3-LS4-3.</a:t>
            </a:r>
            <a:r>
              <a:rPr lang="en">
                <a:solidFill>
                  <a:srgbClr val="2D2926"/>
                </a:solidFill>
              </a:rPr>
              <a:t> Construct an argument with evidence that in a particular habitat some organisms can survive well, some survive less well, and some cannot survive at all.</a:t>
            </a:r>
            <a:endParaRPr>
              <a:solidFill>
                <a:srgbClr val="2D2926"/>
              </a:solidFill>
            </a:endParaRPr>
          </a:p>
          <a:p>
            <a:pPr marL="0" lvl="0" indent="0" algn="l" rtl="0">
              <a:lnSpc>
                <a:spcPct val="115000"/>
              </a:lnSpc>
              <a:spcBef>
                <a:spcPts val="0"/>
              </a:spcBef>
              <a:spcAft>
                <a:spcPts val="0"/>
              </a:spcAft>
              <a:buClr>
                <a:schemeClr val="dk1"/>
              </a:buClr>
              <a:buSzPts val="1100"/>
              <a:buFont typeface="Arial"/>
              <a:buNone/>
            </a:pPr>
            <a:r>
              <a:rPr lang="en" b="1">
                <a:solidFill>
                  <a:srgbClr val="2D2926"/>
                </a:solidFill>
              </a:rPr>
              <a:t>4-LS1 From Molecules to Organisms: Structures and Processes</a:t>
            </a:r>
            <a:br>
              <a:rPr lang="en" b="1">
                <a:solidFill>
                  <a:srgbClr val="2D2926"/>
                </a:solidFill>
              </a:rPr>
            </a:br>
            <a:r>
              <a:rPr lang="en" b="1">
                <a:solidFill>
                  <a:srgbClr val="2D2926"/>
                </a:solidFill>
              </a:rPr>
              <a:t>4-LS1-1.</a:t>
            </a:r>
            <a:r>
              <a:rPr lang="en">
                <a:solidFill>
                  <a:srgbClr val="2D2926"/>
                </a:solidFill>
              </a:rPr>
              <a:t> Construct an argument that plants and animals have internal and external structures that function to support survival, growth, behavior, and reproduction.</a:t>
            </a:r>
            <a:endParaRPr>
              <a:solidFill>
                <a:srgbClr val="2D2926"/>
              </a:solidFill>
            </a:endParaRPr>
          </a:p>
          <a:p>
            <a:pPr marL="0" lvl="0" indent="0" algn="l" rtl="0">
              <a:lnSpc>
                <a:spcPct val="115000"/>
              </a:lnSpc>
              <a:spcBef>
                <a:spcPts val="0"/>
              </a:spcBef>
              <a:spcAft>
                <a:spcPts val="0"/>
              </a:spcAft>
              <a:buClr>
                <a:schemeClr val="dk1"/>
              </a:buClr>
              <a:buSzPts val="1100"/>
              <a:buFont typeface="Arial"/>
              <a:buNone/>
            </a:pPr>
            <a:r>
              <a:rPr lang="en" b="1">
                <a:solidFill>
                  <a:srgbClr val="2D2926"/>
                </a:solidFill>
              </a:rPr>
              <a:t>MS-LS1 From Molecules to Organisms: Structures and Processes</a:t>
            </a:r>
            <a:br>
              <a:rPr lang="en" b="1">
                <a:solidFill>
                  <a:srgbClr val="2D2926"/>
                </a:solidFill>
              </a:rPr>
            </a:br>
            <a:r>
              <a:rPr lang="en" b="1">
                <a:solidFill>
                  <a:srgbClr val="2D2926"/>
                </a:solidFill>
              </a:rPr>
              <a:t>MS-LS1-5.</a:t>
            </a:r>
            <a:r>
              <a:rPr lang="en">
                <a:solidFill>
                  <a:srgbClr val="2D2926"/>
                </a:solidFill>
              </a:rPr>
              <a:t> Construct a scientific explanation based on evidence for how environmental and genetic factors influence the growth of organisms.</a:t>
            </a:r>
            <a:endParaRPr>
              <a:solidFill>
                <a:srgbClr val="2D2926"/>
              </a:solidFill>
            </a:endParaRPr>
          </a:p>
          <a:p>
            <a:pPr marL="0" lvl="0" indent="0" algn="l" rtl="0">
              <a:spcBef>
                <a:spcPts val="0"/>
              </a:spcBef>
              <a:spcAft>
                <a:spcPts val="0"/>
              </a:spcAft>
              <a:buNone/>
            </a:pPr>
            <a:endParaRPr b="1">
              <a:solidFill>
                <a:schemeClr val="dk1"/>
              </a:solidFill>
            </a:endParaRPr>
          </a:p>
          <a:p>
            <a:pPr marL="0" lvl="0" indent="0" algn="l" rtl="0">
              <a:spcBef>
                <a:spcPts val="0"/>
              </a:spcBef>
              <a:spcAft>
                <a:spcPts val="0"/>
              </a:spcAft>
              <a:buNone/>
            </a:pPr>
            <a:r>
              <a:rPr lang="en" b="1" u="sng">
                <a:solidFill>
                  <a:schemeClr val="dk1"/>
                </a:solidFill>
              </a:rPr>
              <a:t>AP Environmental Science Curriculum</a:t>
            </a:r>
            <a:endParaRPr b="1" u="sng">
              <a:solidFill>
                <a:schemeClr val="dk1"/>
              </a:solidFill>
            </a:endParaRPr>
          </a:p>
          <a:p>
            <a:pPr marL="0" lvl="0" indent="0" algn="l" rtl="0">
              <a:spcBef>
                <a:spcPts val="0"/>
              </a:spcBef>
              <a:spcAft>
                <a:spcPts val="0"/>
              </a:spcAft>
              <a:buNone/>
            </a:pPr>
            <a:r>
              <a:rPr lang="en" b="1">
                <a:solidFill>
                  <a:schemeClr val="dk1"/>
                </a:solidFill>
              </a:rPr>
              <a:t>Unit 1: Module 4: </a:t>
            </a:r>
            <a:r>
              <a:rPr lang="en">
                <a:solidFill>
                  <a:schemeClr val="dk1"/>
                </a:solidFill>
              </a:rPr>
              <a:t>The Carbon and Nitrogen Cycle</a:t>
            </a:r>
            <a:endParaRPr>
              <a:solidFill>
                <a:schemeClr val="dk1"/>
              </a:solidFill>
            </a:endParaRPr>
          </a:p>
          <a:p>
            <a:pPr marL="0" lvl="0" indent="0" algn="l" rtl="0">
              <a:spcBef>
                <a:spcPts val="0"/>
              </a:spcBef>
              <a:spcAft>
                <a:spcPts val="0"/>
              </a:spcAft>
              <a:buNone/>
            </a:pPr>
            <a:r>
              <a:rPr lang="en" b="1">
                <a:solidFill>
                  <a:schemeClr val="dk1"/>
                </a:solidFill>
              </a:rPr>
              <a:t>Unit 1: Module 7:</a:t>
            </a:r>
            <a:r>
              <a:rPr lang="en">
                <a:solidFill>
                  <a:schemeClr val="dk1"/>
                </a:solidFill>
              </a:rPr>
              <a:t> Trophic levels, Energy Flow, and the 10% rule, Food chains and Food webs</a:t>
            </a:r>
            <a:endParaRPr>
              <a:solidFill>
                <a:schemeClr val="dk1"/>
              </a:solidFill>
            </a:endParaRPr>
          </a:p>
          <a:p>
            <a:pPr marL="0" lvl="0" indent="0" algn="l" rtl="0">
              <a:spcBef>
                <a:spcPts val="0"/>
              </a:spcBef>
              <a:spcAft>
                <a:spcPts val="0"/>
              </a:spcAft>
              <a:buNone/>
            </a:pPr>
            <a:r>
              <a:rPr lang="en" b="1">
                <a:solidFill>
                  <a:schemeClr val="dk1"/>
                </a:solidFill>
              </a:rPr>
              <a:t>Unit 2: Module 11:</a:t>
            </a:r>
            <a:r>
              <a:rPr lang="en">
                <a:solidFill>
                  <a:schemeClr val="dk1"/>
                </a:solidFill>
              </a:rPr>
              <a:t> Ecological Tolerance</a:t>
            </a:r>
            <a:endParaRPr>
              <a:solidFill>
                <a:schemeClr val="dk1"/>
              </a:solidFill>
            </a:endParaRPr>
          </a:p>
          <a:p>
            <a:pPr marL="0" lvl="0" indent="0" algn="l" rtl="0">
              <a:spcBef>
                <a:spcPts val="0"/>
              </a:spcBef>
              <a:spcAft>
                <a:spcPts val="0"/>
              </a:spcAft>
              <a:buNone/>
            </a:pPr>
            <a:r>
              <a:rPr lang="en" b="1">
                <a:solidFill>
                  <a:schemeClr val="dk1"/>
                </a:solidFill>
              </a:rPr>
              <a:t>Unit 2: Module 12:</a:t>
            </a:r>
            <a:r>
              <a:rPr lang="en">
                <a:solidFill>
                  <a:schemeClr val="dk1"/>
                </a:solidFill>
              </a:rPr>
              <a:t> Natural disruptions to the Ecosystem</a:t>
            </a:r>
            <a:endParaRPr>
              <a:solidFill>
                <a:schemeClr val="dk1"/>
              </a:solidFill>
            </a:endParaRPr>
          </a:p>
          <a:p>
            <a:pPr marL="0" lvl="0" indent="0" algn="l" rtl="0">
              <a:spcBef>
                <a:spcPts val="0"/>
              </a:spcBef>
              <a:spcAft>
                <a:spcPts val="0"/>
              </a:spcAft>
              <a:buNone/>
            </a:pPr>
            <a:r>
              <a:rPr lang="en" b="1">
                <a:solidFill>
                  <a:schemeClr val="dk1"/>
                </a:solidFill>
              </a:rPr>
              <a:t>Unit 2: Module 13:</a:t>
            </a:r>
            <a:r>
              <a:rPr lang="en">
                <a:solidFill>
                  <a:schemeClr val="dk1"/>
                </a:solidFill>
              </a:rPr>
              <a:t> Adaptations</a:t>
            </a:r>
            <a:endParaRPr>
              <a:solidFill>
                <a:schemeClr val="dk1"/>
              </a:solidFill>
            </a:endParaRPr>
          </a:p>
          <a:p>
            <a:pPr marL="0" lvl="0" indent="0" algn="l" rtl="0">
              <a:spcBef>
                <a:spcPts val="0"/>
              </a:spcBef>
              <a:spcAft>
                <a:spcPts val="0"/>
              </a:spcAft>
              <a:buNone/>
            </a:pPr>
            <a:r>
              <a:rPr lang="en" b="1">
                <a:solidFill>
                  <a:schemeClr val="dk1"/>
                </a:solidFill>
              </a:rPr>
              <a:t>Unit 8: Module 48: </a:t>
            </a:r>
            <a:r>
              <a:rPr lang="en">
                <a:solidFill>
                  <a:schemeClr val="dk1"/>
                </a:solidFill>
              </a:rPr>
              <a:t>Human impacts on Wetlands and Mangroves, Eutrophication, and Thermal Pollution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228600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i="1">
                <a:solidFill>
                  <a:schemeClr val="dk1"/>
                </a:solidFill>
              </a:rPr>
              <a:t>Image References: https://carolkassie.com/2015/05/19/slow-burn-theatre-company-presents-little-shop-of-horrors-june-5-28/</a:t>
            </a:r>
            <a:endParaRPr i="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77efc4b9f2_0_3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77efc4b9f2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Note: This is NOT shown to students. This is for the grant proposal in reference to projects that students may engage in further in the school year.</a:t>
            </a:r>
            <a:br>
              <a:rPr lang="en" i="1"/>
            </a:br>
            <a:endParaRPr i="1"/>
          </a:p>
          <a:p>
            <a:pPr marL="0" lvl="0" indent="0" algn="l" rtl="0">
              <a:spcBef>
                <a:spcPts val="0"/>
              </a:spcBef>
              <a:spcAft>
                <a:spcPts val="0"/>
              </a:spcAft>
              <a:buNone/>
            </a:pPr>
            <a:r>
              <a:rPr lang="en" b="1"/>
              <a:t>Teacher Notes:</a:t>
            </a:r>
            <a:endParaRPr b="1"/>
          </a:p>
          <a:p>
            <a:pPr marL="457200" lvl="0" indent="-298450" algn="l" rtl="0">
              <a:spcBef>
                <a:spcPts val="0"/>
              </a:spcBef>
              <a:spcAft>
                <a:spcPts val="0"/>
              </a:spcAft>
              <a:buClr>
                <a:schemeClr val="dk1"/>
              </a:buClr>
              <a:buSzPts val="1100"/>
              <a:buChar char="●"/>
            </a:pPr>
            <a:r>
              <a:rPr lang="en" b="1">
                <a:solidFill>
                  <a:schemeClr val="dk1"/>
                </a:solidFill>
              </a:rPr>
              <a:t>Teacher: Additional projects for students to engage in later in the school year</a:t>
            </a:r>
            <a:endParaRPr b="1">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Effect of fertilizers on carnivorous plants (through serial dilution)</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Methods of propagation of Carnivorous Plants</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Effect of increased heat on Carnivorous Plants</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Effect of salt intrusion (a problem on Long Island) on Carnivorous Plants</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Supplemental food/nutrient source for Carnivorous Plants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b="1">
                <a:solidFill>
                  <a:schemeClr val="dk1"/>
                </a:solidFill>
              </a:rPr>
              <a:t>References</a:t>
            </a:r>
            <a:endParaRPr b="1">
              <a:solidFill>
                <a:schemeClr val="dk1"/>
              </a:solidFill>
            </a:endParaRPr>
          </a:p>
          <a:p>
            <a:pPr marL="0" lvl="0" indent="0" algn="l" rtl="0">
              <a:spcBef>
                <a:spcPts val="0"/>
              </a:spcBef>
              <a:spcAft>
                <a:spcPts val="0"/>
              </a:spcAft>
              <a:buNone/>
            </a:pPr>
            <a:r>
              <a:rPr lang="en" b="1" u="sng">
                <a:solidFill>
                  <a:schemeClr val="dk1"/>
                </a:solidFill>
              </a:rPr>
              <a:t>NGGS (Next Generation Science Standards:</a:t>
            </a:r>
            <a:endParaRPr b="1" u="sng">
              <a:solidFill>
                <a:schemeClr val="dk1"/>
              </a:solidFill>
            </a:endParaRPr>
          </a:p>
          <a:p>
            <a:pPr marL="0" lvl="0" indent="0" algn="l" rtl="0">
              <a:lnSpc>
                <a:spcPct val="115000"/>
              </a:lnSpc>
              <a:spcBef>
                <a:spcPts val="0"/>
              </a:spcBef>
              <a:spcAft>
                <a:spcPts val="0"/>
              </a:spcAft>
              <a:buNone/>
            </a:pPr>
            <a:r>
              <a:rPr lang="en" b="1">
                <a:solidFill>
                  <a:srgbClr val="2D2926"/>
                </a:solidFill>
              </a:rPr>
              <a:t>1-LS1 From Molecules to Organisms: Structures and Processes</a:t>
            </a:r>
            <a:br>
              <a:rPr lang="en" b="1">
                <a:solidFill>
                  <a:srgbClr val="2D2926"/>
                </a:solidFill>
              </a:rPr>
            </a:br>
            <a:r>
              <a:rPr lang="en" b="1">
                <a:solidFill>
                  <a:srgbClr val="2D2926"/>
                </a:solidFill>
              </a:rPr>
              <a:t>1-LS1-1.</a:t>
            </a:r>
            <a:r>
              <a:rPr lang="en">
                <a:solidFill>
                  <a:srgbClr val="2D2926"/>
                </a:solidFill>
              </a:rPr>
              <a:t> Use materials to design a solution to a human problem by mimicking how plants and/or animals use their external parts to help them survive, grow, and meet their needs.</a:t>
            </a:r>
            <a:endParaRPr>
              <a:solidFill>
                <a:srgbClr val="2D2926"/>
              </a:solidFill>
            </a:endParaRPr>
          </a:p>
          <a:p>
            <a:pPr marL="0" lvl="0" indent="0" algn="l" rtl="0">
              <a:lnSpc>
                <a:spcPct val="115000"/>
              </a:lnSpc>
              <a:spcBef>
                <a:spcPts val="0"/>
              </a:spcBef>
              <a:spcAft>
                <a:spcPts val="0"/>
              </a:spcAft>
              <a:buNone/>
            </a:pPr>
            <a:r>
              <a:rPr lang="en" b="1">
                <a:solidFill>
                  <a:srgbClr val="2D2926"/>
                </a:solidFill>
              </a:rPr>
              <a:t>2-LS4 Biological Evolution: Unity and Diversity</a:t>
            </a:r>
            <a:br>
              <a:rPr lang="en" b="1">
                <a:solidFill>
                  <a:srgbClr val="2D2926"/>
                </a:solidFill>
              </a:rPr>
            </a:br>
            <a:r>
              <a:rPr lang="en" b="1">
                <a:solidFill>
                  <a:srgbClr val="2D2926"/>
                </a:solidFill>
              </a:rPr>
              <a:t>2-LS4-1.</a:t>
            </a:r>
            <a:r>
              <a:rPr lang="en">
                <a:solidFill>
                  <a:srgbClr val="2D2926"/>
                </a:solidFill>
              </a:rPr>
              <a:t> Make observations of plants and animals to compare the diversity of life in different habitats.</a:t>
            </a:r>
            <a:endParaRPr>
              <a:solidFill>
                <a:srgbClr val="2D2926"/>
              </a:solidFill>
            </a:endParaRPr>
          </a:p>
          <a:p>
            <a:pPr marL="0" lvl="0" indent="0" algn="l" rtl="0">
              <a:lnSpc>
                <a:spcPct val="115000"/>
              </a:lnSpc>
              <a:spcBef>
                <a:spcPts val="0"/>
              </a:spcBef>
              <a:spcAft>
                <a:spcPts val="0"/>
              </a:spcAft>
              <a:buNone/>
            </a:pPr>
            <a:r>
              <a:rPr lang="en" b="1">
                <a:solidFill>
                  <a:srgbClr val="2D2926"/>
                </a:solidFill>
              </a:rPr>
              <a:t>3-LS3 Heredity: Inheritance and Variation of Traits</a:t>
            </a:r>
            <a:br>
              <a:rPr lang="en" b="1">
                <a:solidFill>
                  <a:srgbClr val="2D2926"/>
                </a:solidFill>
              </a:rPr>
            </a:br>
            <a:r>
              <a:rPr lang="en" b="1">
                <a:solidFill>
                  <a:srgbClr val="2D2926"/>
                </a:solidFill>
              </a:rPr>
              <a:t>3-LS3-2.</a:t>
            </a:r>
            <a:r>
              <a:rPr lang="en">
                <a:solidFill>
                  <a:srgbClr val="2D2926"/>
                </a:solidFill>
              </a:rPr>
              <a:t> Use evidence to support the explanation that traits can be influenced by the environment.</a:t>
            </a:r>
            <a:endParaRPr>
              <a:solidFill>
                <a:srgbClr val="2D2926"/>
              </a:solidFill>
            </a:endParaRPr>
          </a:p>
          <a:p>
            <a:pPr marL="0" lvl="0" indent="0" algn="l" rtl="0">
              <a:lnSpc>
                <a:spcPct val="115000"/>
              </a:lnSpc>
              <a:spcBef>
                <a:spcPts val="0"/>
              </a:spcBef>
              <a:spcAft>
                <a:spcPts val="0"/>
              </a:spcAft>
              <a:buNone/>
            </a:pPr>
            <a:r>
              <a:rPr lang="en" b="1">
                <a:solidFill>
                  <a:srgbClr val="2D2926"/>
                </a:solidFill>
              </a:rPr>
              <a:t>3-LS4 Biological Evolution: Unity and Diversity</a:t>
            </a:r>
            <a:br>
              <a:rPr lang="en" b="1">
                <a:solidFill>
                  <a:srgbClr val="2D2926"/>
                </a:solidFill>
              </a:rPr>
            </a:br>
            <a:r>
              <a:rPr lang="en" b="1">
                <a:solidFill>
                  <a:srgbClr val="2D2926"/>
                </a:solidFill>
              </a:rPr>
              <a:t>3-LS4-3.</a:t>
            </a:r>
            <a:r>
              <a:rPr lang="en">
                <a:solidFill>
                  <a:srgbClr val="2D2926"/>
                </a:solidFill>
              </a:rPr>
              <a:t> Construct an argument with evidence that in a particular habitat some organisms can survive well, some survive less well, and some cannot survive at all.</a:t>
            </a:r>
            <a:endParaRPr>
              <a:solidFill>
                <a:srgbClr val="2D2926"/>
              </a:solidFill>
            </a:endParaRPr>
          </a:p>
          <a:p>
            <a:pPr marL="0" lvl="0" indent="0" algn="l" rtl="0">
              <a:lnSpc>
                <a:spcPct val="115000"/>
              </a:lnSpc>
              <a:spcBef>
                <a:spcPts val="0"/>
              </a:spcBef>
              <a:spcAft>
                <a:spcPts val="0"/>
              </a:spcAft>
              <a:buNone/>
            </a:pPr>
            <a:r>
              <a:rPr lang="en" b="1">
                <a:solidFill>
                  <a:srgbClr val="2D2926"/>
                </a:solidFill>
              </a:rPr>
              <a:t>4-LS1 From Molecules to Organisms: Structures and Processes</a:t>
            </a:r>
            <a:br>
              <a:rPr lang="en" b="1">
                <a:solidFill>
                  <a:srgbClr val="2D2926"/>
                </a:solidFill>
              </a:rPr>
            </a:br>
            <a:r>
              <a:rPr lang="en" b="1">
                <a:solidFill>
                  <a:srgbClr val="2D2926"/>
                </a:solidFill>
              </a:rPr>
              <a:t>4-LS1-1.</a:t>
            </a:r>
            <a:r>
              <a:rPr lang="en">
                <a:solidFill>
                  <a:srgbClr val="2D2926"/>
                </a:solidFill>
              </a:rPr>
              <a:t> Construct an argument that plants and animals have internal and external structures that function to support survival, growth, behavior, and reproduction.</a:t>
            </a:r>
            <a:endParaRPr>
              <a:solidFill>
                <a:srgbClr val="2D2926"/>
              </a:solidFill>
            </a:endParaRPr>
          </a:p>
          <a:p>
            <a:pPr marL="0" lvl="0" indent="0" algn="l" rtl="0">
              <a:lnSpc>
                <a:spcPct val="115000"/>
              </a:lnSpc>
              <a:spcBef>
                <a:spcPts val="0"/>
              </a:spcBef>
              <a:spcAft>
                <a:spcPts val="0"/>
              </a:spcAft>
              <a:buNone/>
            </a:pPr>
            <a:r>
              <a:rPr lang="en" b="1">
                <a:solidFill>
                  <a:srgbClr val="2D2926"/>
                </a:solidFill>
              </a:rPr>
              <a:t>MS-LS1 From Molecules to Organisms: Structures and Processes</a:t>
            </a:r>
            <a:br>
              <a:rPr lang="en" b="1">
                <a:solidFill>
                  <a:srgbClr val="2D2926"/>
                </a:solidFill>
              </a:rPr>
            </a:br>
            <a:r>
              <a:rPr lang="en" b="1">
                <a:solidFill>
                  <a:srgbClr val="2D2926"/>
                </a:solidFill>
              </a:rPr>
              <a:t>MS-LS1-5.</a:t>
            </a:r>
            <a:r>
              <a:rPr lang="en">
                <a:solidFill>
                  <a:srgbClr val="2D2926"/>
                </a:solidFill>
              </a:rPr>
              <a:t> Construct a scientific explanation based on evidence for how environmental and genetic factors influence the growth of organisms.</a:t>
            </a:r>
            <a:endParaRPr>
              <a:solidFill>
                <a:srgbClr val="2D2926"/>
              </a:solidFill>
            </a:endParaRPr>
          </a:p>
          <a:p>
            <a:pPr marL="0" lvl="0" indent="0" algn="l" rtl="0">
              <a:spcBef>
                <a:spcPts val="0"/>
              </a:spcBef>
              <a:spcAft>
                <a:spcPts val="0"/>
              </a:spcAft>
              <a:buNone/>
            </a:pPr>
            <a:endParaRPr b="1">
              <a:solidFill>
                <a:schemeClr val="dk1"/>
              </a:solidFill>
            </a:endParaRPr>
          </a:p>
          <a:p>
            <a:pPr marL="0" lvl="0" indent="0" algn="l" rtl="0">
              <a:spcBef>
                <a:spcPts val="0"/>
              </a:spcBef>
              <a:spcAft>
                <a:spcPts val="0"/>
              </a:spcAft>
              <a:buNone/>
            </a:pPr>
            <a:r>
              <a:rPr lang="en" b="1" u="sng">
                <a:solidFill>
                  <a:schemeClr val="dk1"/>
                </a:solidFill>
              </a:rPr>
              <a:t>AP Environmental Science Curriculum</a:t>
            </a:r>
            <a:endParaRPr b="1" u="sng">
              <a:solidFill>
                <a:schemeClr val="dk1"/>
              </a:solidFill>
            </a:endParaRPr>
          </a:p>
          <a:p>
            <a:pPr marL="0" lvl="0" indent="0" algn="l" rtl="0">
              <a:spcBef>
                <a:spcPts val="0"/>
              </a:spcBef>
              <a:spcAft>
                <a:spcPts val="0"/>
              </a:spcAft>
              <a:buNone/>
            </a:pPr>
            <a:r>
              <a:rPr lang="en" b="1">
                <a:solidFill>
                  <a:schemeClr val="dk1"/>
                </a:solidFill>
              </a:rPr>
              <a:t>Unit 1: Module 4: </a:t>
            </a:r>
            <a:r>
              <a:rPr lang="en">
                <a:solidFill>
                  <a:schemeClr val="dk1"/>
                </a:solidFill>
              </a:rPr>
              <a:t>The Carbon and Nitrogen Cycle</a:t>
            </a:r>
            <a:endParaRPr>
              <a:solidFill>
                <a:schemeClr val="dk1"/>
              </a:solidFill>
            </a:endParaRPr>
          </a:p>
          <a:p>
            <a:pPr marL="0" lvl="0" indent="0" algn="l" rtl="0">
              <a:spcBef>
                <a:spcPts val="0"/>
              </a:spcBef>
              <a:spcAft>
                <a:spcPts val="0"/>
              </a:spcAft>
              <a:buNone/>
            </a:pPr>
            <a:r>
              <a:rPr lang="en" b="1">
                <a:solidFill>
                  <a:schemeClr val="dk1"/>
                </a:solidFill>
              </a:rPr>
              <a:t>Unit 1: Module 7:</a:t>
            </a:r>
            <a:r>
              <a:rPr lang="en">
                <a:solidFill>
                  <a:schemeClr val="dk1"/>
                </a:solidFill>
              </a:rPr>
              <a:t> Trophic levels, Energy Flow, and the 10% rule, Food chains and Food webs</a:t>
            </a:r>
            <a:endParaRPr>
              <a:solidFill>
                <a:schemeClr val="dk1"/>
              </a:solidFill>
            </a:endParaRPr>
          </a:p>
          <a:p>
            <a:pPr marL="0" lvl="0" indent="0" algn="l" rtl="0">
              <a:spcBef>
                <a:spcPts val="0"/>
              </a:spcBef>
              <a:spcAft>
                <a:spcPts val="0"/>
              </a:spcAft>
              <a:buNone/>
            </a:pPr>
            <a:r>
              <a:rPr lang="en" b="1">
                <a:solidFill>
                  <a:schemeClr val="dk1"/>
                </a:solidFill>
              </a:rPr>
              <a:t>Unit 2: Module 11:</a:t>
            </a:r>
            <a:r>
              <a:rPr lang="en">
                <a:solidFill>
                  <a:schemeClr val="dk1"/>
                </a:solidFill>
              </a:rPr>
              <a:t> Ecological Tolerance</a:t>
            </a:r>
            <a:endParaRPr>
              <a:solidFill>
                <a:schemeClr val="dk1"/>
              </a:solidFill>
            </a:endParaRPr>
          </a:p>
          <a:p>
            <a:pPr marL="0" lvl="0" indent="0" algn="l" rtl="0">
              <a:spcBef>
                <a:spcPts val="0"/>
              </a:spcBef>
              <a:spcAft>
                <a:spcPts val="0"/>
              </a:spcAft>
              <a:buNone/>
            </a:pPr>
            <a:r>
              <a:rPr lang="en" b="1">
                <a:solidFill>
                  <a:schemeClr val="dk1"/>
                </a:solidFill>
              </a:rPr>
              <a:t>Unit 2: Module 12:</a:t>
            </a:r>
            <a:r>
              <a:rPr lang="en">
                <a:solidFill>
                  <a:schemeClr val="dk1"/>
                </a:solidFill>
              </a:rPr>
              <a:t> Natural disruptions to the Ecosystem</a:t>
            </a:r>
            <a:endParaRPr>
              <a:solidFill>
                <a:schemeClr val="dk1"/>
              </a:solidFill>
            </a:endParaRPr>
          </a:p>
          <a:p>
            <a:pPr marL="0" lvl="0" indent="0" algn="l" rtl="0">
              <a:spcBef>
                <a:spcPts val="0"/>
              </a:spcBef>
              <a:spcAft>
                <a:spcPts val="0"/>
              </a:spcAft>
              <a:buNone/>
            </a:pPr>
            <a:r>
              <a:rPr lang="en" b="1">
                <a:solidFill>
                  <a:schemeClr val="dk1"/>
                </a:solidFill>
              </a:rPr>
              <a:t>Unit 2: Module 13:</a:t>
            </a:r>
            <a:r>
              <a:rPr lang="en">
                <a:solidFill>
                  <a:schemeClr val="dk1"/>
                </a:solidFill>
              </a:rPr>
              <a:t> Adaptations</a:t>
            </a:r>
            <a:endParaRPr>
              <a:solidFill>
                <a:schemeClr val="dk1"/>
              </a:solidFill>
            </a:endParaRPr>
          </a:p>
          <a:p>
            <a:pPr marL="0" lvl="0" indent="0" algn="l" rtl="0">
              <a:spcBef>
                <a:spcPts val="0"/>
              </a:spcBef>
              <a:spcAft>
                <a:spcPts val="0"/>
              </a:spcAft>
              <a:buNone/>
            </a:pPr>
            <a:r>
              <a:rPr lang="en" b="1">
                <a:solidFill>
                  <a:schemeClr val="dk1"/>
                </a:solidFill>
              </a:rPr>
              <a:t>Unit 8: Module 48: </a:t>
            </a:r>
            <a:r>
              <a:rPr lang="en">
                <a:solidFill>
                  <a:schemeClr val="dk1"/>
                </a:solidFill>
              </a:rPr>
              <a:t>Human impacts on Wetlands and Mangroves, Eutrophication, and Thermal Pollution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228600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i="1">
                <a:solidFill>
                  <a:schemeClr val="dk1"/>
                </a:solidFill>
              </a:rPr>
              <a:t>Image References: https://carolkassie.com/2015/05/19/slow-burn-theatre-company-presents-little-shop-of-horrors-june-5-28/</a:t>
            </a:r>
            <a:endParaRPr i="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77efc4b9f2_0_3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77efc4b9f2_0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Note: The title is animated. When displayed, only the image behind the title will be shown.</a:t>
            </a:r>
            <a:endParaRPr i="1"/>
          </a:p>
          <a:p>
            <a:pPr marL="0" lvl="0" indent="0" algn="l" rtl="0">
              <a:spcBef>
                <a:spcPts val="0"/>
              </a:spcBef>
              <a:spcAft>
                <a:spcPts val="0"/>
              </a:spcAft>
              <a:buNone/>
            </a:pPr>
            <a:endParaRPr i="1"/>
          </a:p>
          <a:p>
            <a:pPr marL="0" lvl="0" indent="0" algn="l" rtl="0">
              <a:spcBef>
                <a:spcPts val="0"/>
              </a:spcBef>
              <a:spcAft>
                <a:spcPts val="0"/>
              </a:spcAft>
              <a:buNone/>
            </a:pPr>
            <a:r>
              <a:rPr lang="en" b="1"/>
              <a:t>Teacher Notes:</a:t>
            </a:r>
            <a:endParaRPr b="1"/>
          </a:p>
          <a:p>
            <a:pPr marL="0" lvl="0" indent="0" algn="l" rtl="0">
              <a:spcBef>
                <a:spcPts val="0"/>
              </a:spcBef>
              <a:spcAft>
                <a:spcPts val="0"/>
              </a:spcAft>
              <a:buNone/>
            </a:pPr>
            <a:r>
              <a:rPr lang="en"/>
              <a:t>Have slide be displayed for students when entering the room. Do not discuss what the image is of or why it is on the board.</a:t>
            </a:r>
            <a:endParaRPr/>
          </a:p>
          <a:p>
            <a:pPr marL="457200" lvl="0" indent="-298450" algn="l" rtl="0">
              <a:spcBef>
                <a:spcPts val="0"/>
              </a:spcBef>
              <a:spcAft>
                <a:spcPts val="0"/>
              </a:spcAft>
              <a:buSzPts val="1100"/>
              <a:buChar char="●"/>
            </a:pPr>
            <a:r>
              <a:rPr lang="en"/>
              <a:t>Once class starts → </a:t>
            </a:r>
            <a:r>
              <a:rPr lang="en" b="1"/>
              <a:t>Teacher: “Who can tell me what this is an image of?”</a:t>
            </a:r>
            <a:endParaRPr b="1"/>
          </a:p>
          <a:p>
            <a:pPr marL="457200" lvl="0" indent="0" algn="l" rtl="0">
              <a:spcBef>
                <a:spcPts val="0"/>
              </a:spcBef>
              <a:spcAft>
                <a:spcPts val="0"/>
              </a:spcAft>
              <a:buNone/>
            </a:pPr>
            <a:r>
              <a:rPr lang="en"/>
              <a:t>(Wait for responses. This is a common type of Carnivorous Plant, and there will be someone who will most likely be familiar with it. If not, explain that it is a Venus Fly Trap.)</a:t>
            </a:r>
            <a:endParaRPr/>
          </a:p>
          <a:p>
            <a:pPr marL="457200" lvl="0" indent="-298450" algn="l" rtl="0">
              <a:spcBef>
                <a:spcPts val="0"/>
              </a:spcBef>
              <a:spcAft>
                <a:spcPts val="0"/>
              </a:spcAft>
              <a:buSzPts val="1100"/>
              <a:buChar char="●"/>
            </a:pPr>
            <a:r>
              <a:rPr lang="en" b="1"/>
              <a:t>Teacher: “Venus Fly Traps are part of what kingdom?”</a:t>
            </a:r>
            <a:endParaRPr b="1"/>
          </a:p>
          <a:p>
            <a:pPr marL="457200" lvl="0" indent="0" algn="l" rtl="0">
              <a:spcBef>
                <a:spcPts val="0"/>
              </a:spcBef>
              <a:spcAft>
                <a:spcPts val="0"/>
              </a:spcAft>
              <a:buNone/>
            </a:pPr>
            <a:r>
              <a:rPr lang="en"/>
              <a:t>[Answer: Plant/Plantae Kingdom]</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77efc4b9f2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277efc4b9f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Note: On Click, the title will disappear and then the dark green to reveal several different types of carnivorous plants.</a:t>
            </a:r>
            <a:endParaRPr i="1"/>
          </a:p>
          <a:p>
            <a:pPr marL="0" lvl="0" indent="0" algn="l" rtl="0">
              <a:spcBef>
                <a:spcPts val="0"/>
              </a:spcBef>
              <a:spcAft>
                <a:spcPts val="0"/>
              </a:spcAft>
              <a:buNone/>
            </a:pPr>
            <a:endParaRPr i="1"/>
          </a:p>
          <a:p>
            <a:pPr marL="0" lvl="0" indent="0" algn="l" rtl="0">
              <a:spcBef>
                <a:spcPts val="0"/>
              </a:spcBef>
              <a:spcAft>
                <a:spcPts val="0"/>
              </a:spcAft>
              <a:buNone/>
            </a:pPr>
            <a:r>
              <a:rPr lang="en" b="1"/>
              <a:t>Teacher Notes:</a:t>
            </a:r>
            <a:endParaRPr b="1"/>
          </a:p>
          <a:p>
            <a:pPr marL="457200" lvl="0" indent="-298450" algn="l" rtl="0">
              <a:spcBef>
                <a:spcPts val="0"/>
              </a:spcBef>
              <a:spcAft>
                <a:spcPts val="0"/>
              </a:spcAft>
              <a:buClr>
                <a:schemeClr val="dk1"/>
              </a:buClr>
              <a:buSzPts val="1100"/>
              <a:buChar char="●"/>
            </a:pPr>
            <a:r>
              <a:rPr lang="en" b="1">
                <a:solidFill>
                  <a:schemeClr val="dk1"/>
                </a:solidFill>
              </a:rPr>
              <a:t>Teacher: “Do any of you know of any other types of Carnivorous Plants, other than the Venus Flytrap?”</a:t>
            </a:r>
            <a:endParaRPr b="1">
              <a:solidFill>
                <a:schemeClr val="dk1"/>
              </a:solidFill>
            </a:endParaRPr>
          </a:p>
          <a:p>
            <a:pPr marL="457200" lvl="0" indent="0" algn="l" rtl="0">
              <a:spcBef>
                <a:spcPts val="0"/>
              </a:spcBef>
              <a:spcAft>
                <a:spcPts val="0"/>
              </a:spcAft>
              <a:buNone/>
            </a:pPr>
            <a:r>
              <a:rPr lang="en">
                <a:solidFill>
                  <a:schemeClr val="dk1"/>
                </a:solidFill>
              </a:rPr>
              <a:t>[Answer: Students may or may not know of other types. Some may include: Pitcher Plant, Cobra Lily, Butterwort, Monkeycup, Sundew]</a:t>
            </a:r>
            <a:endParaRPr>
              <a:solidFill>
                <a:schemeClr val="dk1"/>
              </a:solidFill>
            </a:endParaRPr>
          </a:p>
          <a:p>
            <a:pPr marL="457200" lvl="0" indent="0" algn="l" rtl="0">
              <a:spcBef>
                <a:spcPts val="0"/>
              </a:spcBef>
              <a:spcAft>
                <a:spcPts val="0"/>
              </a:spcAft>
              <a:buNone/>
            </a:pPr>
            <a:r>
              <a:rPr lang="en" i="1">
                <a:solidFill>
                  <a:schemeClr val="dk1"/>
                </a:solidFill>
              </a:rPr>
              <a:t>If students do not know of any additional Carnivorous Plants, click on the slide. Five different plants will appear. Click again to see their labels.</a:t>
            </a:r>
            <a:endParaRPr i="1">
              <a:solidFill>
                <a:schemeClr val="dk1"/>
              </a:solidFill>
            </a:endParaRPr>
          </a:p>
          <a:p>
            <a:pPr marL="45720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Next Slide</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77efc4b9f2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77efc4b9f2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Note: On Click, the title will disappear and then the dark green to reveal several different types of carnivorous plants.</a:t>
            </a:r>
            <a:endParaRPr i="1"/>
          </a:p>
          <a:p>
            <a:pPr marL="0" lvl="0" indent="0" algn="l" rtl="0">
              <a:spcBef>
                <a:spcPts val="0"/>
              </a:spcBef>
              <a:spcAft>
                <a:spcPts val="0"/>
              </a:spcAft>
              <a:buNone/>
            </a:pPr>
            <a:endParaRPr i="1"/>
          </a:p>
          <a:p>
            <a:pPr marL="0" lvl="0" indent="0" algn="l" rtl="0">
              <a:spcBef>
                <a:spcPts val="0"/>
              </a:spcBef>
              <a:spcAft>
                <a:spcPts val="0"/>
              </a:spcAft>
              <a:buNone/>
            </a:pPr>
            <a:r>
              <a:rPr lang="en" b="1"/>
              <a:t>Teacher Notes:</a:t>
            </a:r>
            <a:endParaRPr b="1"/>
          </a:p>
          <a:p>
            <a:pPr marL="457200" lvl="0" indent="-298450" algn="l" rtl="0">
              <a:spcBef>
                <a:spcPts val="0"/>
              </a:spcBef>
              <a:spcAft>
                <a:spcPts val="0"/>
              </a:spcAft>
              <a:buClr>
                <a:schemeClr val="dk1"/>
              </a:buClr>
              <a:buSzPts val="1100"/>
              <a:buChar char="●"/>
            </a:pPr>
            <a:r>
              <a:rPr lang="en" b="1">
                <a:solidFill>
                  <a:schemeClr val="dk1"/>
                </a:solidFill>
              </a:rPr>
              <a:t>Teacher: “Do any of you know of any other types of Carnivorous Plants, other than the Venus Flytrap?”</a:t>
            </a:r>
            <a:endParaRPr b="1">
              <a:solidFill>
                <a:schemeClr val="dk1"/>
              </a:solidFill>
            </a:endParaRPr>
          </a:p>
          <a:p>
            <a:pPr marL="457200" lvl="0" indent="0" algn="l" rtl="0">
              <a:spcBef>
                <a:spcPts val="0"/>
              </a:spcBef>
              <a:spcAft>
                <a:spcPts val="0"/>
              </a:spcAft>
              <a:buNone/>
            </a:pPr>
            <a:r>
              <a:rPr lang="en">
                <a:solidFill>
                  <a:schemeClr val="dk1"/>
                </a:solidFill>
              </a:rPr>
              <a:t>[Answer: Students may or may not know of other types. Some may include: Pitcher Plant, Cobra Lily, Butterwort, Bladderwort, Monkeycup, Sundew]</a:t>
            </a:r>
            <a:endParaRPr>
              <a:solidFill>
                <a:schemeClr val="dk1"/>
              </a:solidFill>
            </a:endParaRPr>
          </a:p>
          <a:p>
            <a:pPr marL="457200" lvl="0" indent="0" algn="l" rtl="0">
              <a:spcBef>
                <a:spcPts val="0"/>
              </a:spcBef>
              <a:spcAft>
                <a:spcPts val="0"/>
              </a:spcAft>
              <a:buNone/>
            </a:pPr>
            <a:r>
              <a:rPr lang="en" i="1">
                <a:solidFill>
                  <a:schemeClr val="dk1"/>
                </a:solidFill>
              </a:rPr>
              <a:t>If students do not know of any additional Carnivorous Plants, click on the slide. Five different plants will appear. Click again to see their labels.</a:t>
            </a:r>
            <a:endParaRPr i="1">
              <a:solidFill>
                <a:schemeClr val="dk1"/>
              </a:solidFill>
            </a:endParaRPr>
          </a:p>
          <a:p>
            <a:pPr marL="45720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Next Slide</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77efc4b9f2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77efc4b9f2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Note: Title will appear immediately. On click, the rest of the carnivorous plants will appear, with labels.</a:t>
            </a:r>
            <a:endParaRPr i="1"/>
          </a:p>
          <a:p>
            <a:pPr marL="0" lvl="0" indent="0" algn="l" rtl="0">
              <a:spcBef>
                <a:spcPts val="0"/>
              </a:spcBef>
              <a:spcAft>
                <a:spcPts val="0"/>
              </a:spcAft>
              <a:buNone/>
            </a:pPr>
            <a:endParaRPr i="1"/>
          </a:p>
          <a:p>
            <a:pPr marL="0" lvl="0" indent="0" algn="l" rtl="0">
              <a:spcBef>
                <a:spcPts val="0"/>
              </a:spcBef>
              <a:spcAft>
                <a:spcPts val="0"/>
              </a:spcAft>
              <a:buNone/>
            </a:pPr>
            <a:r>
              <a:rPr lang="en" b="1"/>
              <a:t>Teacher Notes:</a:t>
            </a:r>
            <a:endParaRPr b="1"/>
          </a:p>
          <a:p>
            <a:pPr marL="457200" lvl="0" indent="-298450" algn="l" rtl="0">
              <a:spcBef>
                <a:spcPts val="0"/>
              </a:spcBef>
              <a:spcAft>
                <a:spcPts val="0"/>
              </a:spcAft>
              <a:buClr>
                <a:schemeClr val="dk1"/>
              </a:buClr>
              <a:buSzPts val="1100"/>
              <a:buChar char="●"/>
            </a:pPr>
            <a:r>
              <a:rPr lang="en" b="1">
                <a:solidFill>
                  <a:schemeClr val="dk1"/>
                </a:solidFill>
              </a:rPr>
              <a:t>Teacher: “These are just some of the Carnivorous Plants that can be grown indoors. You will now be put into partners/groups of three. You will </a:t>
            </a:r>
            <a:r>
              <a:rPr lang="en" b="1" u="sng">
                <a:solidFill>
                  <a:schemeClr val="dk1"/>
                </a:solidFill>
              </a:rPr>
              <a:t>randomly</a:t>
            </a:r>
            <a:r>
              <a:rPr lang="en" b="1">
                <a:solidFill>
                  <a:schemeClr val="dk1"/>
                </a:solidFill>
              </a:rPr>
              <a:t> be given one of these plants to explore. You will have 10 minutes to answer three questions about your carnivorous plant?”</a:t>
            </a:r>
            <a:endParaRPr b="1">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Have these plants (with accompanying genus and species) be written on small pieces of paper. Be sure to have enough for all groups in the class.</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Break up class into groups of two or three. Some groups may be given the same plant as others.</a:t>
            </a:r>
            <a:endParaRPr>
              <a:solidFill>
                <a:schemeClr val="dk1"/>
              </a:solidFill>
            </a:endParaRPr>
          </a:p>
          <a:p>
            <a:pPr marL="45720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i="1">
                <a:solidFill>
                  <a:schemeClr val="dk1"/>
                </a:solidFill>
              </a:rPr>
              <a:t>Image References: https://balconygardenweb.com/indoor-carnivorous-plants-beginners-houseplants/</a:t>
            </a:r>
            <a:endParaRPr i="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Next Slide</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77efc4b9f2_0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77efc4b9f2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Note: Title will appear immediately. On click, the rest of the carnivorous plants will appear, with labels.</a:t>
            </a:r>
            <a:endParaRPr i="1"/>
          </a:p>
          <a:p>
            <a:pPr marL="0" lvl="0" indent="0" algn="l" rtl="0">
              <a:spcBef>
                <a:spcPts val="0"/>
              </a:spcBef>
              <a:spcAft>
                <a:spcPts val="0"/>
              </a:spcAft>
              <a:buNone/>
            </a:pPr>
            <a:endParaRPr i="1"/>
          </a:p>
          <a:p>
            <a:pPr marL="0" lvl="0" indent="0" algn="l" rtl="0">
              <a:spcBef>
                <a:spcPts val="0"/>
              </a:spcBef>
              <a:spcAft>
                <a:spcPts val="0"/>
              </a:spcAft>
              <a:buNone/>
            </a:pPr>
            <a:r>
              <a:rPr lang="en" b="1"/>
              <a:t>Teacher Notes:</a:t>
            </a:r>
            <a:endParaRPr b="1"/>
          </a:p>
          <a:p>
            <a:pPr marL="457200" lvl="0" indent="-298450" algn="l" rtl="0">
              <a:spcBef>
                <a:spcPts val="0"/>
              </a:spcBef>
              <a:spcAft>
                <a:spcPts val="0"/>
              </a:spcAft>
              <a:buClr>
                <a:schemeClr val="dk1"/>
              </a:buClr>
              <a:buSzPts val="1100"/>
              <a:buChar char="●"/>
            </a:pPr>
            <a:r>
              <a:rPr lang="en" b="1">
                <a:solidFill>
                  <a:schemeClr val="dk1"/>
                </a:solidFill>
              </a:rPr>
              <a:t>Teacher: “These are just some of the Carnivorous Plants that can be grown indoors. You will now be put into partners/groups of three. You will </a:t>
            </a:r>
            <a:r>
              <a:rPr lang="en" b="1" u="sng">
                <a:solidFill>
                  <a:schemeClr val="dk1"/>
                </a:solidFill>
              </a:rPr>
              <a:t>randomly</a:t>
            </a:r>
            <a:r>
              <a:rPr lang="en" b="1">
                <a:solidFill>
                  <a:schemeClr val="dk1"/>
                </a:solidFill>
              </a:rPr>
              <a:t> be given one of these plants to explore. You will have 10 minutes to answer three questions about your carnivorous plant. You do not have to be specific - we are looking for similarities amongst the carnivorous plants”</a:t>
            </a:r>
            <a:endParaRPr b="1">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Have these plants (with accompanying genus and species) be written on small pieces of paper. Be sure to have enough for all groups in the class.</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Pass out white boards and markers so that all members of the group have one of each.</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Break up class into groups of two or three. Some groups may be given the same plant as others.</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Once students are in groups, click on the slide to display the questions.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Next Slide for TIMING.</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77efc4b9f2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77efc4b9f2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Note: Title will disappear immediately. This is to give room for the timer.</a:t>
            </a:r>
            <a:endParaRPr i="1"/>
          </a:p>
          <a:p>
            <a:pPr marL="0" lvl="0" indent="0" algn="l" rtl="0">
              <a:spcBef>
                <a:spcPts val="0"/>
              </a:spcBef>
              <a:spcAft>
                <a:spcPts val="0"/>
              </a:spcAft>
              <a:buNone/>
            </a:pPr>
            <a:endParaRPr i="1"/>
          </a:p>
          <a:p>
            <a:pPr marL="0" lvl="0" indent="0" algn="l" rtl="0">
              <a:spcBef>
                <a:spcPts val="0"/>
              </a:spcBef>
              <a:spcAft>
                <a:spcPts val="0"/>
              </a:spcAft>
              <a:buNone/>
            </a:pPr>
            <a:r>
              <a:rPr lang="en" b="1"/>
              <a:t>Teacher Notes:</a:t>
            </a:r>
            <a:endParaRPr b="1"/>
          </a:p>
          <a:p>
            <a:pPr marL="457200" lvl="0" indent="-298450" algn="l" rtl="0">
              <a:spcBef>
                <a:spcPts val="0"/>
              </a:spcBef>
              <a:spcAft>
                <a:spcPts val="0"/>
              </a:spcAft>
              <a:buClr>
                <a:schemeClr val="dk1"/>
              </a:buClr>
              <a:buSzPts val="1100"/>
              <a:buChar char="●"/>
            </a:pPr>
            <a:r>
              <a:rPr lang="en" b="1">
                <a:solidFill>
                  <a:schemeClr val="dk1"/>
                </a:solidFill>
              </a:rPr>
              <a:t>Teacher</a:t>
            </a:r>
            <a:endParaRPr>
              <a:solidFill>
                <a:schemeClr val="dk1"/>
              </a:solidFill>
            </a:endParaRPr>
          </a:p>
          <a:p>
            <a:pPr marL="457200" lvl="0" indent="0" algn="l" rtl="0">
              <a:spcBef>
                <a:spcPts val="0"/>
              </a:spcBef>
              <a:spcAft>
                <a:spcPts val="0"/>
              </a:spcAft>
              <a:buNone/>
            </a:pPr>
            <a:r>
              <a:rPr lang="en" b="1">
                <a:solidFill>
                  <a:schemeClr val="dk1"/>
                </a:solidFill>
              </a:rPr>
              <a:t>Click on “10 minute timer video” to time students for 10 minutes. </a:t>
            </a:r>
            <a:r>
              <a:rPr lang="en">
                <a:solidFill>
                  <a:schemeClr val="dk1"/>
                </a:solidFill>
              </a:rPr>
              <a:t>[This has accompanying music as it shows plants sprouting in the time they are working]</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Next Slide [after 10 minutes]</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77efc4b9f2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77efc4b9f2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Note: After timer is completed, have each group present their findings. Some may be repeats of others, which is a good way to peer-review one another’s research.</a:t>
            </a:r>
            <a:endParaRPr i="1"/>
          </a:p>
          <a:p>
            <a:pPr marL="0" lvl="0" indent="0" algn="l" rtl="0">
              <a:spcBef>
                <a:spcPts val="0"/>
              </a:spcBef>
              <a:spcAft>
                <a:spcPts val="0"/>
              </a:spcAft>
              <a:buNone/>
            </a:pPr>
            <a:endParaRPr i="1"/>
          </a:p>
          <a:p>
            <a:pPr marL="0" lvl="0" indent="0" algn="l" rtl="0">
              <a:spcBef>
                <a:spcPts val="0"/>
              </a:spcBef>
              <a:spcAft>
                <a:spcPts val="0"/>
              </a:spcAft>
              <a:buNone/>
            </a:pPr>
            <a:r>
              <a:rPr lang="en" b="1"/>
              <a:t>Teacher Notes:</a:t>
            </a:r>
            <a:endParaRPr b="1"/>
          </a:p>
          <a:p>
            <a:pPr marL="457200" lvl="0" indent="-298450" algn="l" rtl="0">
              <a:spcBef>
                <a:spcPts val="0"/>
              </a:spcBef>
              <a:spcAft>
                <a:spcPts val="0"/>
              </a:spcAft>
              <a:buClr>
                <a:schemeClr val="dk1"/>
              </a:buClr>
              <a:buSzPts val="1100"/>
              <a:buChar char="●"/>
            </a:pPr>
            <a:r>
              <a:rPr lang="en" b="1">
                <a:solidFill>
                  <a:schemeClr val="dk1"/>
                </a:solidFill>
              </a:rPr>
              <a:t>Teacher: “Each group will now present their findings. I will be writing this information on the board. Remember, we are looking for both similarities and differences amongst this group of plants.”</a:t>
            </a:r>
            <a:endParaRPr b="1">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Click to have each plant appear separately.</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Be sure to write the information for each plant:</a:t>
            </a:r>
            <a:endParaRPr>
              <a:solidFill>
                <a:schemeClr val="dk1"/>
              </a:solidFill>
            </a:endParaRPr>
          </a:p>
          <a:p>
            <a:pPr marL="1828800" lvl="1" indent="-298450" algn="l" rtl="0">
              <a:spcBef>
                <a:spcPts val="0"/>
              </a:spcBef>
              <a:spcAft>
                <a:spcPts val="0"/>
              </a:spcAft>
              <a:buClr>
                <a:schemeClr val="dk1"/>
              </a:buClr>
              <a:buSzPts val="1100"/>
              <a:buChar char="-"/>
            </a:pPr>
            <a:r>
              <a:rPr lang="en">
                <a:solidFill>
                  <a:schemeClr val="dk1"/>
                </a:solidFill>
              </a:rPr>
              <a:t>Habitat (including if it is found on Long Island)</a:t>
            </a:r>
            <a:endParaRPr>
              <a:solidFill>
                <a:schemeClr val="dk1"/>
              </a:solidFill>
            </a:endParaRPr>
          </a:p>
          <a:p>
            <a:pPr marL="1828800" lvl="1" indent="-298450" algn="l" rtl="0">
              <a:spcBef>
                <a:spcPts val="0"/>
              </a:spcBef>
              <a:spcAft>
                <a:spcPts val="0"/>
              </a:spcAft>
              <a:buClr>
                <a:schemeClr val="dk1"/>
              </a:buClr>
              <a:buSzPts val="1100"/>
              <a:buChar char="-"/>
            </a:pPr>
            <a:r>
              <a:rPr lang="en">
                <a:solidFill>
                  <a:schemeClr val="dk1"/>
                </a:solidFill>
              </a:rPr>
              <a:t>Main food source</a:t>
            </a:r>
            <a:endParaRPr>
              <a:solidFill>
                <a:schemeClr val="dk1"/>
              </a:solidFill>
            </a:endParaRPr>
          </a:p>
          <a:p>
            <a:pPr marL="1828800" lvl="1" indent="-298450" algn="l" rtl="0">
              <a:spcBef>
                <a:spcPts val="0"/>
              </a:spcBef>
              <a:spcAft>
                <a:spcPts val="0"/>
              </a:spcAft>
              <a:buClr>
                <a:schemeClr val="dk1"/>
              </a:buClr>
              <a:buSzPts val="1100"/>
              <a:buChar char="-"/>
            </a:pPr>
            <a:r>
              <a:rPr lang="en">
                <a:solidFill>
                  <a:schemeClr val="dk1"/>
                </a:solidFill>
              </a:rPr>
              <a:t>Main mechanism for capturing food</a:t>
            </a:r>
            <a:endParaRPr>
              <a:solidFill>
                <a:schemeClr val="dk1"/>
              </a:solidFill>
            </a:endParaRPr>
          </a:p>
          <a:p>
            <a:pPr marL="45720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i="1">
                <a:solidFill>
                  <a:schemeClr val="dk1"/>
                </a:solidFill>
              </a:rPr>
              <a:t>Image References: https://balconygardenweb.com/indoor-carnivorous-plants-beginners-houseplants/</a:t>
            </a:r>
            <a:endParaRPr i="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Next Slide</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77efc4b9f2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77efc4b9f2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Note: After timer is completed, have each group present their findings. Some may be repeats of others, which is a good way to peer-review one another’s research.</a:t>
            </a:r>
            <a:endParaRPr i="1"/>
          </a:p>
          <a:p>
            <a:pPr marL="0" lvl="0" indent="0" algn="l" rtl="0">
              <a:spcBef>
                <a:spcPts val="0"/>
              </a:spcBef>
              <a:spcAft>
                <a:spcPts val="0"/>
              </a:spcAft>
              <a:buNone/>
            </a:pPr>
            <a:endParaRPr i="1"/>
          </a:p>
          <a:p>
            <a:pPr marL="0" lvl="0" indent="0" algn="l" rtl="0">
              <a:spcBef>
                <a:spcPts val="0"/>
              </a:spcBef>
              <a:spcAft>
                <a:spcPts val="0"/>
              </a:spcAft>
              <a:buNone/>
            </a:pPr>
            <a:r>
              <a:rPr lang="en" b="1"/>
              <a:t>Teacher Notes:</a:t>
            </a:r>
            <a:endParaRPr b="1"/>
          </a:p>
          <a:p>
            <a:pPr marL="457200" lvl="0" indent="-298450" algn="l" rtl="0">
              <a:spcBef>
                <a:spcPts val="0"/>
              </a:spcBef>
              <a:spcAft>
                <a:spcPts val="0"/>
              </a:spcAft>
              <a:buClr>
                <a:schemeClr val="dk1"/>
              </a:buClr>
              <a:buSzPts val="1100"/>
              <a:buChar char="●"/>
            </a:pPr>
            <a:r>
              <a:rPr lang="en" b="1">
                <a:solidFill>
                  <a:schemeClr val="dk1"/>
                </a:solidFill>
              </a:rPr>
              <a:t>Teacher: “Each group will now present their findings. I will be writing this information on the board. Remember, we are looking for both similarities and differences amongst this group of plants.”</a:t>
            </a:r>
            <a:endParaRPr b="1">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Click to have each plant appear separately.</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Be sure to write the information for each plant:</a:t>
            </a:r>
            <a:endParaRPr>
              <a:solidFill>
                <a:schemeClr val="dk1"/>
              </a:solidFill>
            </a:endParaRPr>
          </a:p>
          <a:p>
            <a:pPr marL="1828800" lvl="1" indent="-298450" algn="l" rtl="0">
              <a:spcBef>
                <a:spcPts val="0"/>
              </a:spcBef>
              <a:spcAft>
                <a:spcPts val="0"/>
              </a:spcAft>
              <a:buClr>
                <a:schemeClr val="dk1"/>
              </a:buClr>
              <a:buSzPts val="1100"/>
              <a:buChar char="-"/>
            </a:pPr>
            <a:r>
              <a:rPr lang="en">
                <a:solidFill>
                  <a:schemeClr val="dk1"/>
                </a:solidFill>
              </a:rPr>
              <a:t>Habitat (including if it is found on Long Island)</a:t>
            </a:r>
            <a:endParaRPr>
              <a:solidFill>
                <a:schemeClr val="dk1"/>
              </a:solidFill>
            </a:endParaRPr>
          </a:p>
          <a:p>
            <a:pPr marL="1828800" lvl="1" indent="-298450" algn="l" rtl="0">
              <a:spcBef>
                <a:spcPts val="0"/>
              </a:spcBef>
              <a:spcAft>
                <a:spcPts val="0"/>
              </a:spcAft>
              <a:buClr>
                <a:schemeClr val="dk1"/>
              </a:buClr>
              <a:buSzPts val="1100"/>
              <a:buChar char="-"/>
            </a:pPr>
            <a:r>
              <a:rPr lang="en">
                <a:solidFill>
                  <a:schemeClr val="dk1"/>
                </a:solidFill>
              </a:rPr>
              <a:t>Main food source</a:t>
            </a:r>
            <a:endParaRPr>
              <a:solidFill>
                <a:schemeClr val="dk1"/>
              </a:solidFill>
            </a:endParaRPr>
          </a:p>
          <a:p>
            <a:pPr marL="1828800" lvl="1" indent="-298450" algn="l" rtl="0">
              <a:spcBef>
                <a:spcPts val="0"/>
              </a:spcBef>
              <a:spcAft>
                <a:spcPts val="0"/>
              </a:spcAft>
              <a:buClr>
                <a:schemeClr val="dk1"/>
              </a:buClr>
              <a:buSzPts val="1100"/>
              <a:buChar char="-"/>
            </a:pPr>
            <a:r>
              <a:rPr lang="en">
                <a:solidFill>
                  <a:schemeClr val="dk1"/>
                </a:solidFill>
              </a:rPr>
              <a:t>Main mechanism for capturing food</a:t>
            </a:r>
            <a:endParaRPr>
              <a:solidFill>
                <a:schemeClr val="dk1"/>
              </a:solidFill>
            </a:endParaRPr>
          </a:p>
          <a:p>
            <a:pPr marL="45720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i="1">
                <a:solidFill>
                  <a:schemeClr val="dk1"/>
                </a:solidFill>
              </a:rPr>
              <a:t>Image References: https://carolkassie.com/2015/05/19/slow-burn-theatre-company-presents-little-shop-of-horrors-june-5-28/</a:t>
            </a:r>
            <a:endParaRPr i="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Next Slide</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KGn-GGhYtbo"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56" name="Google Shape;56;p13"/>
          <p:cNvPicPr preferRelativeResize="0"/>
          <p:nvPr/>
        </p:nvPicPr>
        <p:blipFill rotWithShape="1">
          <a:blip r:embed="rId3">
            <a:alphaModFix/>
          </a:blip>
          <a:srcRect b="28397"/>
          <a:stretch/>
        </p:blipFill>
        <p:spPr>
          <a:xfrm>
            <a:off x="0" y="-94850"/>
            <a:ext cx="9144001" cy="5238350"/>
          </a:xfrm>
          <a:prstGeom prst="rect">
            <a:avLst/>
          </a:prstGeom>
          <a:noFill/>
          <a:ln>
            <a:noFill/>
          </a:ln>
        </p:spPr>
      </p:pic>
      <p:sp>
        <p:nvSpPr>
          <p:cNvPr id="57" name="Google Shape;57;p13"/>
          <p:cNvSpPr/>
          <p:nvPr/>
        </p:nvSpPr>
        <p:spPr>
          <a:xfrm>
            <a:off x="0" y="1364225"/>
            <a:ext cx="9144000" cy="2320200"/>
          </a:xfrm>
          <a:prstGeom prst="rect">
            <a:avLst/>
          </a:prstGeom>
          <a:solidFill>
            <a:srgbClr val="D9EAD3">
              <a:alpha val="75320"/>
            </a:srgbClr>
          </a:solid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800" b="1">
                <a:latin typeface="Boogaloo"/>
                <a:ea typeface="Boogaloo"/>
                <a:cs typeface="Boogaloo"/>
                <a:sym typeface="Boogaloo"/>
              </a:rPr>
              <a:t>AP Environmental Science</a:t>
            </a:r>
            <a:endParaRPr sz="3800" b="1">
              <a:latin typeface="Boogaloo"/>
              <a:ea typeface="Boogaloo"/>
              <a:cs typeface="Boogaloo"/>
              <a:sym typeface="Boogaloo"/>
            </a:endParaRPr>
          </a:p>
          <a:p>
            <a:pPr marL="0" lvl="0" indent="0" algn="ctr" rtl="0">
              <a:spcBef>
                <a:spcPts val="0"/>
              </a:spcBef>
              <a:spcAft>
                <a:spcPts val="0"/>
              </a:spcAft>
              <a:buNone/>
            </a:pPr>
            <a:endParaRPr sz="900" b="1">
              <a:latin typeface="Eater"/>
              <a:ea typeface="Eater"/>
              <a:cs typeface="Eater"/>
              <a:sym typeface="Eater"/>
            </a:endParaRPr>
          </a:p>
          <a:p>
            <a:pPr marL="0" lvl="0" indent="0" algn="ctr" rtl="0">
              <a:spcBef>
                <a:spcPts val="0"/>
              </a:spcBef>
              <a:spcAft>
                <a:spcPts val="0"/>
              </a:spcAft>
              <a:buNone/>
            </a:pPr>
            <a:r>
              <a:rPr lang="en" sz="3800" b="1">
                <a:solidFill>
                  <a:srgbClr val="980000"/>
                </a:solidFill>
                <a:latin typeface="Eater"/>
                <a:ea typeface="Eater"/>
                <a:cs typeface="Eater"/>
                <a:sym typeface="Eater"/>
              </a:rPr>
              <a:t>Carnivorous Plants</a:t>
            </a:r>
            <a:endParaRPr sz="3800" b="1">
              <a:solidFill>
                <a:srgbClr val="980000"/>
              </a:solidFill>
              <a:latin typeface="Eater"/>
              <a:ea typeface="Eater"/>
              <a:cs typeface="Eater"/>
              <a:sym typeface="Eater"/>
            </a:endParaRPr>
          </a:p>
          <a:p>
            <a:pPr marL="0" lvl="0" indent="0" algn="ctr" rtl="0">
              <a:spcBef>
                <a:spcPts val="0"/>
              </a:spcBef>
              <a:spcAft>
                <a:spcPts val="0"/>
              </a:spcAft>
              <a:buNone/>
            </a:pPr>
            <a:r>
              <a:rPr lang="en" sz="3800" b="1">
                <a:latin typeface="Boogaloo"/>
                <a:ea typeface="Boogaloo"/>
                <a:cs typeface="Boogaloo"/>
                <a:sym typeface="Boogaloo"/>
              </a:rPr>
              <a:t>ICPS Grant Proposal</a:t>
            </a:r>
            <a:endParaRPr sz="3800" b="1">
              <a:latin typeface="Boogaloo"/>
              <a:ea typeface="Boogaloo"/>
              <a:cs typeface="Boogaloo"/>
              <a:sym typeface="Boogalo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2"/>
          <p:cNvSpPr/>
          <p:nvPr/>
        </p:nvSpPr>
        <p:spPr>
          <a:xfrm>
            <a:off x="0" y="20575"/>
            <a:ext cx="9144000" cy="51435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2"/>
          <p:cNvSpPr/>
          <p:nvPr/>
        </p:nvSpPr>
        <p:spPr>
          <a:xfrm>
            <a:off x="0" y="4074200"/>
            <a:ext cx="9144000" cy="1020300"/>
          </a:xfrm>
          <a:prstGeom prst="rect">
            <a:avLst/>
          </a:prstGeom>
          <a:solidFill>
            <a:srgbClr val="D9EAD3">
              <a:alpha val="75320"/>
            </a:srgbClr>
          </a:solid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3400" b="1">
              <a:latin typeface="Eater"/>
              <a:ea typeface="Eater"/>
              <a:cs typeface="Eater"/>
              <a:sym typeface="Eater"/>
            </a:endParaRPr>
          </a:p>
          <a:p>
            <a:pPr marL="0" lvl="0" indent="0" algn="ctr" rtl="0">
              <a:spcBef>
                <a:spcPts val="0"/>
              </a:spcBef>
              <a:spcAft>
                <a:spcPts val="0"/>
              </a:spcAft>
              <a:buNone/>
            </a:pPr>
            <a:r>
              <a:rPr lang="en" sz="3400" b="1">
                <a:latin typeface="Eater"/>
                <a:ea typeface="Eater"/>
                <a:cs typeface="Eater"/>
                <a:sym typeface="Eater"/>
              </a:rPr>
              <a:t>Carnivorous Plants of Long Island!</a:t>
            </a:r>
            <a:endParaRPr sz="3400" b="1">
              <a:latin typeface="Eater"/>
              <a:ea typeface="Eater"/>
              <a:cs typeface="Eater"/>
              <a:sym typeface="Eater"/>
            </a:endParaRPr>
          </a:p>
          <a:p>
            <a:pPr marL="0" lvl="0" indent="0" algn="ctr" rtl="0">
              <a:spcBef>
                <a:spcPts val="0"/>
              </a:spcBef>
              <a:spcAft>
                <a:spcPts val="0"/>
              </a:spcAft>
              <a:buNone/>
            </a:pPr>
            <a:endParaRPr sz="2800" b="1">
              <a:latin typeface="Boogaloo"/>
              <a:ea typeface="Boogaloo"/>
              <a:cs typeface="Boogaloo"/>
              <a:sym typeface="Boogaloo"/>
            </a:endParaRPr>
          </a:p>
        </p:txBody>
      </p:sp>
      <p:grpSp>
        <p:nvGrpSpPr>
          <p:cNvPr id="175" name="Google Shape;175;p22"/>
          <p:cNvGrpSpPr/>
          <p:nvPr/>
        </p:nvGrpSpPr>
        <p:grpSpPr>
          <a:xfrm>
            <a:off x="1874788" y="404150"/>
            <a:ext cx="5394438" cy="3440700"/>
            <a:chOff x="1874788" y="404150"/>
            <a:chExt cx="5394438" cy="3440700"/>
          </a:xfrm>
        </p:grpSpPr>
        <p:pic>
          <p:nvPicPr>
            <p:cNvPr id="176" name="Google Shape;176;p22"/>
            <p:cNvPicPr preferRelativeResize="0"/>
            <p:nvPr/>
          </p:nvPicPr>
          <p:blipFill>
            <a:blip r:embed="rId3">
              <a:alphaModFix/>
            </a:blip>
            <a:stretch>
              <a:fillRect/>
            </a:stretch>
          </p:blipFill>
          <p:spPr>
            <a:xfrm>
              <a:off x="1874788" y="404150"/>
              <a:ext cx="2293800" cy="3440700"/>
            </a:xfrm>
            <a:prstGeom prst="rect">
              <a:avLst/>
            </a:prstGeom>
            <a:noFill/>
            <a:ln w="38100" cap="flat" cmpd="sng">
              <a:solidFill>
                <a:srgbClr val="980000"/>
              </a:solidFill>
              <a:prstDash val="solid"/>
              <a:round/>
              <a:headEnd type="none" w="sm" len="sm"/>
              <a:tailEnd type="none" w="sm" len="sm"/>
            </a:ln>
          </p:spPr>
        </p:pic>
        <p:pic>
          <p:nvPicPr>
            <p:cNvPr id="177" name="Google Shape;177;p22"/>
            <p:cNvPicPr preferRelativeResize="0"/>
            <p:nvPr/>
          </p:nvPicPr>
          <p:blipFill rotWithShape="1">
            <a:blip r:embed="rId4">
              <a:alphaModFix/>
            </a:blip>
            <a:srcRect b="11691"/>
            <a:stretch/>
          </p:blipFill>
          <p:spPr>
            <a:xfrm>
              <a:off x="4975425" y="785150"/>
              <a:ext cx="2293800" cy="2966325"/>
            </a:xfrm>
            <a:prstGeom prst="rect">
              <a:avLst/>
            </a:prstGeom>
            <a:noFill/>
            <a:ln w="38100" cap="flat" cmpd="sng">
              <a:solidFill>
                <a:srgbClr val="980000"/>
              </a:solidFill>
              <a:prstDash val="solid"/>
              <a:round/>
              <a:headEnd type="none" w="sm" len="sm"/>
              <a:tailEnd type="none" w="sm" len="sm"/>
            </a:ln>
          </p:spPr>
        </p:pic>
      </p:grpSp>
      <p:grpSp>
        <p:nvGrpSpPr>
          <p:cNvPr id="178" name="Google Shape;178;p22"/>
          <p:cNvGrpSpPr/>
          <p:nvPr/>
        </p:nvGrpSpPr>
        <p:grpSpPr>
          <a:xfrm>
            <a:off x="1874800" y="20575"/>
            <a:ext cx="5394425" cy="3935375"/>
            <a:chOff x="1874800" y="20575"/>
            <a:chExt cx="5394425" cy="3935375"/>
          </a:xfrm>
        </p:grpSpPr>
        <p:sp>
          <p:nvSpPr>
            <p:cNvPr id="179" name="Google Shape;179;p22"/>
            <p:cNvSpPr txBox="1"/>
            <p:nvPr/>
          </p:nvSpPr>
          <p:spPr>
            <a:xfrm>
              <a:off x="1874800" y="20575"/>
              <a:ext cx="2293800" cy="45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i="1">
                  <a:solidFill>
                    <a:schemeClr val="lt1"/>
                  </a:solidFill>
                </a:rPr>
                <a:t>Purple pitcher plant. Photo by Lilly Schelling, OPRHP.</a:t>
              </a:r>
              <a:endParaRPr>
                <a:solidFill>
                  <a:schemeClr val="lt1"/>
                </a:solidFill>
              </a:endParaRPr>
            </a:p>
          </p:txBody>
        </p:sp>
        <p:sp>
          <p:nvSpPr>
            <p:cNvPr id="180" name="Google Shape;180;p22"/>
            <p:cNvSpPr txBox="1"/>
            <p:nvPr/>
          </p:nvSpPr>
          <p:spPr>
            <a:xfrm>
              <a:off x="4975425" y="20575"/>
              <a:ext cx="2293800" cy="45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i="1">
                  <a:solidFill>
                    <a:schemeClr val="lt1"/>
                  </a:solidFill>
                </a:rPr>
                <a:t>Purple pitcher plants have tall stalked flowers, keeping pollinators away from the hungry mouths of the pitchers. Photo by Andrew Nelson, SUNY Oswego.</a:t>
              </a:r>
              <a:endParaRPr>
                <a:solidFill>
                  <a:schemeClr val="lt1"/>
                </a:solidFill>
              </a:endParaRPr>
            </a:p>
          </p:txBody>
        </p:sp>
        <p:sp>
          <p:nvSpPr>
            <p:cNvPr id="181" name="Google Shape;181;p22"/>
            <p:cNvSpPr/>
            <p:nvPr/>
          </p:nvSpPr>
          <p:spPr>
            <a:xfrm>
              <a:off x="1874850" y="3080850"/>
              <a:ext cx="5394300" cy="875100"/>
            </a:xfrm>
            <a:prstGeom prst="rect">
              <a:avLst/>
            </a:prstGeom>
            <a:solidFill>
              <a:srgbClr val="D9EAD3">
                <a:alpha val="75320"/>
              </a:srgbClr>
            </a:solidFill>
            <a:ln w="1905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600" b="1">
                  <a:latin typeface="Eater"/>
                  <a:ea typeface="Eater"/>
                  <a:cs typeface="Eater"/>
                  <a:sym typeface="Eater"/>
                </a:rPr>
                <a:t>Pitcher plant</a:t>
              </a:r>
              <a:endParaRPr sz="2600" b="1">
                <a:latin typeface="Eater"/>
                <a:ea typeface="Eater"/>
                <a:cs typeface="Eater"/>
                <a:sym typeface="Eater"/>
              </a:endParaRPr>
            </a:p>
            <a:p>
              <a:pPr marL="0" lvl="0" indent="0" algn="ctr" rtl="0">
                <a:spcBef>
                  <a:spcPts val="0"/>
                </a:spcBef>
                <a:spcAft>
                  <a:spcPts val="0"/>
                </a:spcAft>
                <a:buNone/>
              </a:pPr>
              <a:r>
                <a:rPr lang="en" sz="2600">
                  <a:latin typeface="Boogaloo"/>
                  <a:ea typeface="Boogaloo"/>
                  <a:cs typeface="Boogaloo"/>
                  <a:sym typeface="Boogaloo"/>
                </a:rPr>
                <a:t>(Sareacenia)</a:t>
              </a:r>
              <a:endParaRPr sz="2600">
                <a:latin typeface="Boogaloo"/>
                <a:ea typeface="Boogaloo"/>
                <a:cs typeface="Boogaloo"/>
                <a:sym typeface="Boogaloo"/>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fade">
                                      <p:cBhvr>
                                        <p:cTn id="7" dur="1000"/>
                                        <p:tgtEl>
                                          <p:spTgt spid="1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5"/>
                                        </p:tgtEl>
                                        <p:attrNameLst>
                                          <p:attrName>style.visibility</p:attrName>
                                        </p:attrNameLst>
                                      </p:cBhvr>
                                      <p:to>
                                        <p:strVal val="visible"/>
                                      </p:to>
                                    </p:set>
                                    <p:animEffect transition="in" filter="fade">
                                      <p:cBhvr>
                                        <p:cTn id="12" dur="1000"/>
                                        <p:tgtEl>
                                          <p:spTgt spid="1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8"/>
                                        </p:tgtEl>
                                        <p:attrNameLst>
                                          <p:attrName>style.visibility</p:attrName>
                                        </p:attrNameLst>
                                      </p:cBhvr>
                                      <p:to>
                                        <p:strVal val="visible"/>
                                      </p:to>
                                    </p:set>
                                    <p:animEffect transition="in" filter="fade">
                                      <p:cBhvr>
                                        <p:cTn id="17" dur="10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3"/>
          <p:cNvSpPr/>
          <p:nvPr/>
        </p:nvSpPr>
        <p:spPr>
          <a:xfrm>
            <a:off x="0" y="20575"/>
            <a:ext cx="9144000" cy="51435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3"/>
          <p:cNvSpPr/>
          <p:nvPr/>
        </p:nvSpPr>
        <p:spPr>
          <a:xfrm>
            <a:off x="0" y="4074200"/>
            <a:ext cx="9144000" cy="1020300"/>
          </a:xfrm>
          <a:prstGeom prst="rect">
            <a:avLst/>
          </a:prstGeom>
          <a:solidFill>
            <a:srgbClr val="D9EAD3">
              <a:alpha val="75320"/>
            </a:srgbClr>
          </a:solid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3400" b="1">
              <a:latin typeface="Eater"/>
              <a:ea typeface="Eater"/>
              <a:cs typeface="Eater"/>
              <a:sym typeface="Eater"/>
            </a:endParaRPr>
          </a:p>
          <a:p>
            <a:pPr marL="0" lvl="0" indent="0" algn="ctr" rtl="0">
              <a:spcBef>
                <a:spcPts val="0"/>
              </a:spcBef>
              <a:spcAft>
                <a:spcPts val="0"/>
              </a:spcAft>
              <a:buNone/>
            </a:pPr>
            <a:r>
              <a:rPr lang="en" sz="3400" b="1">
                <a:latin typeface="Eater"/>
                <a:ea typeface="Eater"/>
                <a:cs typeface="Eater"/>
                <a:sym typeface="Eater"/>
              </a:rPr>
              <a:t>Carnivorous Plants of Long Island!</a:t>
            </a:r>
            <a:endParaRPr sz="3400" b="1">
              <a:latin typeface="Eater"/>
              <a:ea typeface="Eater"/>
              <a:cs typeface="Eater"/>
              <a:sym typeface="Eater"/>
            </a:endParaRPr>
          </a:p>
          <a:p>
            <a:pPr marL="0" lvl="0" indent="0" algn="ctr" rtl="0">
              <a:spcBef>
                <a:spcPts val="0"/>
              </a:spcBef>
              <a:spcAft>
                <a:spcPts val="0"/>
              </a:spcAft>
              <a:buNone/>
            </a:pPr>
            <a:endParaRPr sz="2800" b="1">
              <a:latin typeface="Boogaloo"/>
              <a:ea typeface="Boogaloo"/>
              <a:cs typeface="Boogaloo"/>
              <a:sym typeface="Boogaloo"/>
            </a:endParaRPr>
          </a:p>
        </p:txBody>
      </p:sp>
      <p:grpSp>
        <p:nvGrpSpPr>
          <p:cNvPr id="188" name="Google Shape;188;p23"/>
          <p:cNvGrpSpPr/>
          <p:nvPr/>
        </p:nvGrpSpPr>
        <p:grpSpPr>
          <a:xfrm>
            <a:off x="1874800" y="747750"/>
            <a:ext cx="5394412" cy="3097099"/>
            <a:chOff x="1874800" y="747750"/>
            <a:chExt cx="5394412" cy="3097099"/>
          </a:xfrm>
        </p:grpSpPr>
        <p:pic>
          <p:nvPicPr>
            <p:cNvPr id="189" name="Google Shape;189;p23"/>
            <p:cNvPicPr preferRelativeResize="0"/>
            <p:nvPr/>
          </p:nvPicPr>
          <p:blipFill>
            <a:blip r:embed="rId3">
              <a:alphaModFix/>
            </a:blip>
            <a:stretch>
              <a:fillRect/>
            </a:stretch>
          </p:blipFill>
          <p:spPr>
            <a:xfrm>
              <a:off x="4998013" y="747750"/>
              <a:ext cx="2271200" cy="1938100"/>
            </a:xfrm>
            <a:prstGeom prst="rect">
              <a:avLst/>
            </a:prstGeom>
            <a:noFill/>
            <a:ln w="38100" cap="flat" cmpd="sng">
              <a:solidFill>
                <a:srgbClr val="980000"/>
              </a:solidFill>
              <a:prstDash val="solid"/>
              <a:round/>
              <a:headEnd type="none" w="sm" len="sm"/>
              <a:tailEnd type="none" w="sm" len="sm"/>
            </a:ln>
          </p:spPr>
        </p:pic>
        <p:pic>
          <p:nvPicPr>
            <p:cNvPr id="190" name="Google Shape;190;p23"/>
            <p:cNvPicPr preferRelativeResize="0"/>
            <p:nvPr/>
          </p:nvPicPr>
          <p:blipFill rotWithShape="1">
            <a:blip r:embed="rId4">
              <a:alphaModFix/>
            </a:blip>
            <a:srcRect t="9982"/>
            <a:stretch/>
          </p:blipFill>
          <p:spPr>
            <a:xfrm>
              <a:off x="1874800" y="747750"/>
              <a:ext cx="2580500" cy="3097099"/>
            </a:xfrm>
            <a:prstGeom prst="rect">
              <a:avLst/>
            </a:prstGeom>
            <a:noFill/>
            <a:ln w="38100" cap="flat" cmpd="sng">
              <a:solidFill>
                <a:srgbClr val="980000"/>
              </a:solidFill>
              <a:prstDash val="solid"/>
              <a:round/>
              <a:headEnd type="none" w="sm" len="sm"/>
              <a:tailEnd type="none" w="sm" len="sm"/>
            </a:ln>
          </p:spPr>
        </p:pic>
      </p:grpSp>
      <p:grpSp>
        <p:nvGrpSpPr>
          <p:cNvPr id="191" name="Google Shape;191;p23"/>
          <p:cNvGrpSpPr/>
          <p:nvPr/>
        </p:nvGrpSpPr>
        <p:grpSpPr>
          <a:xfrm>
            <a:off x="1874800" y="20575"/>
            <a:ext cx="5394425" cy="3935375"/>
            <a:chOff x="1874800" y="20575"/>
            <a:chExt cx="5394425" cy="3935375"/>
          </a:xfrm>
        </p:grpSpPr>
        <p:sp>
          <p:nvSpPr>
            <p:cNvPr id="192" name="Google Shape;192;p23"/>
            <p:cNvSpPr txBox="1"/>
            <p:nvPr/>
          </p:nvSpPr>
          <p:spPr>
            <a:xfrm>
              <a:off x="1874800" y="20575"/>
              <a:ext cx="2293800" cy="45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i="1">
                  <a:solidFill>
                    <a:schemeClr val="lt1"/>
                  </a:solidFill>
                </a:rPr>
                <a:t>Bladderwort get their name form the bladder of the shaped traps they catch prey with. Photo by Lilly Schelling, OPRHP.</a:t>
              </a:r>
              <a:endParaRPr>
                <a:solidFill>
                  <a:schemeClr val="lt1"/>
                </a:solidFill>
              </a:endParaRPr>
            </a:p>
          </p:txBody>
        </p:sp>
        <p:sp>
          <p:nvSpPr>
            <p:cNvPr id="193" name="Google Shape;193;p23"/>
            <p:cNvSpPr txBox="1"/>
            <p:nvPr/>
          </p:nvSpPr>
          <p:spPr>
            <a:xfrm>
              <a:off x="4975425" y="20575"/>
              <a:ext cx="2293800" cy="45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i="1">
                  <a:solidFill>
                    <a:schemeClr val="lt1"/>
                  </a:solidFill>
                </a:rPr>
                <a:t>Bladderworts primarily have one flower per stalk. Most species in NY have yellow flowers. Photo by Andrew Nelson, SUNY Oswego.</a:t>
              </a:r>
              <a:endParaRPr>
                <a:solidFill>
                  <a:schemeClr val="lt1"/>
                </a:solidFill>
              </a:endParaRPr>
            </a:p>
          </p:txBody>
        </p:sp>
        <p:sp>
          <p:nvSpPr>
            <p:cNvPr id="194" name="Google Shape;194;p23"/>
            <p:cNvSpPr/>
            <p:nvPr/>
          </p:nvSpPr>
          <p:spPr>
            <a:xfrm>
              <a:off x="1874850" y="3080850"/>
              <a:ext cx="5394300" cy="875100"/>
            </a:xfrm>
            <a:prstGeom prst="rect">
              <a:avLst/>
            </a:prstGeom>
            <a:solidFill>
              <a:srgbClr val="D9EAD3">
                <a:alpha val="75320"/>
              </a:srgbClr>
            </a:solidFill>
            <a:ln w="1905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600" b="1">
                  <a:latin typeface="Eater"/>
                  <a:ea typeface="Eater"/>
                  <a:cs typeface="Eater"/>
                  <a:sym typeface="Eater"/>
                </a:rPr>
                <a:t>Bladderwort</a:t>
              </a:r>
              <a:endParaRPr sz="2600" b="1">
                <a:latin typeface="Eater"/>
                <a:ea typeface="Eater"/>
                <a:cs typeface="Eater"/>
                <a:sym typeface="Eater"/>
              </a:endParaRPr>
            </a:p>
            <a:p>
              <a:pPr marL="0" lvl="0" indent="0" algn="ctr" rtl="0">
                <a:spcBef>
                  <a:spcPts val="0"/>
                </a:spcBef>
                <a:spcAft>
                  <a:spcPts val="0"/>
                </a:spcAft>
                <a:buNone/>
              </a:pPr>
              <a:r>
                <a:rPr lang="en" sz="2600">
                  <a:latin typeface="Boogaloo"/>
                  <a:ea typeface="Boogaloo"/>
                  <a:cs typeface="Boogaloo"/>
                  <a:sym typeface="Boogaloo"/>
                </a:rPr>
                <a:t>(Utricularia)</a:t>
              </a:r>
              <a:endParaRPr sz="2600">
                <a:latin typeface="Boogaloo"/>
                <a:ea typeface="Boogaloo"/>
                <a:cs typeface="Boogaloo"/>
                <a:sym typeface="Boogaloo"/>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1000"/>
                                        <p:tgtEl>
                                          <p:spTgt spid="1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1"/>
                                        </p:tgtEl>
                                        <p:attrNameLst>
                                          <p:attrName>style.visibility</p:attrName>
                                        </p:attrNameLst>
                                      </p:cBhvr>
                                      <p:to>
                                        <p:strVal val="visible"/>
                                      </p:to>
                                    </p:set>
                                    <p:animEffect transition="in" filter="fade">
                                      <p:cBhvr>
                                        <p:cTn id="12" dur="10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4"/>
          <p:cNvSpPr/>
          <p:nvPr/>
        </p:nvSpPr>
        <p:spPr>
          <a:xfrm>
            <a:off x="0" y="20575"/>
            <a:ext cx="9144000" cy="51435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4"/>
          <p:cNvSpPr/>
          <p:nvPr/>
        </p:nvSpPr>
        <p:spPr>
          <a:xfrm>
            <a:off x="0" y="4074200"/>
            <a:ext cx="9144000" cy="1020300"/>
          </a:xfrm>
          <a:prstGeom prst="rect">
            <a:avLst/>
          </a:prstGeom>
          <a:solidFill>
            <a:srgbClr val="D9EAD3">
              <a:alpha val="75320"/>
            </a:srgbClr>
          </a:solid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3400" b="1">
              <a:latin typeface="Eater"/>
              <a:ea typeface="Eater"/>
              <a:cs typeface="Eater"/>
              <a:sym typeface="Eater"/>
            </a:endParaRPr>
          </a:p>
          <a:p>
            <a:pPr marL="0" lvl="0" indent="0" algn="ctr" rtl="0">
              <a:spcBef>
                <a:spcPts val="0"/>
              </a:spcBef>
              <a:spcAft>
                <a:spcPts val="0"/>
              </a:spcAft>
              <a:buNone/>
            </a:pPr>
            <a:r>
              <a:rPr lang="en" sz="3400" b="1">
                <a:latin typeface="Eater"/>
                <a:ea typeface="Eater"/>
                <a:cs typeface="Eater"/>
                <a:sym typeface="Eater"/>
              </a:rPr>
              <a:t>Carnivorous Plants of Long Island!</a:t>
            </a:r>
            <a:endParaRPr sz="3400" b="1">
              <a:latin typeface="Eater"/>
              <a:ea typeface="Eater"/>
              <a:cs typeface="Eater"/>
              <a:sym typeface="Eater"/>
            </a:endParaRPr>
          </a:p>
          <a:p>
            <a:pPr marL="0" lvl="0" indent="0" algn="ctr" rtl="0">
              <a:spcBef>
                <a:spcPts val="0"/>
              </a:spcBef>
              <a:spcAft>
                <a:spcPts val="0"/>
              </a:spcAft>
              <a:buNone/>
            </a:pPr>
            <a:endParaRPr sz="2800" b="1">
              <a:latin typeface="Boogaloo"/>
              <a:ea typeface="Boogaloo"/>
              <a:cs typeface="Boogaloo"/>
              <a:sym typeface="Boogaloo"/>
            </a:endParaRPr>
          </a:p>
        </p:txBody>
      </p:sp>
      <p:grpSp>
        <p:nvGrpSpPr>
          <p:cNvPr id="201" name="Google Shape;201;p24"/>
          <p:cNvGrpSpPr/>
          <p:nvPr/>
        </p:nvGrpSpPr>
        <p:grpSpPr>
          <a:xfrm>
            <a:off x="1874800" y="695825"/>
            <a:ext cx="5394424" cy="3301426"/>
            <a:chOff x="1874800" y="695825"/>
            <a:chExt cx="5394424" cy="3301426"/>
          </a:xfrm>
        </p:grpSpPr>
        <p:pic>
          <p:nvPicPr>
            <p:cNvPr id="202" name="Google Shape;202;p24"/>
            <p:cNvPicPr preferRelativeResize="0"/>
            <p:nvPr/>
          </p:nvPicPr>
          <p:blipFill>
            <a:blip r:embed="rId3">
              <a:alphaModFix/>
            </a:blip>
            <a:stretch>
              <a:fillRect/>
            </a:stretch>
          </p:blipFill>
          <p:spPr>
            <a:xfrm>
              <a:off x="4979650" y="695825"/>
              <a:ext cx="2289574" cy="1717170"/>
            </a:xfrm>
            <a:prstGeom prst="rect">
              <a:avLst/>
            </a:prstGeom>
            <a:noFill/>
            <a:ln w="38100" cap="flat" cmpd="sng">
              <a:solidFill>
                <a:srgbClr val="980000"/>
              </a:solidFill>
              <a:prstDash val="solid"/>
              <a:round/>
              <a:headEnd type="none" w="sm" len="sm"/>
              <a:tailEnd type="none" w="sm" len="sm"/>
            </a:ln>
          </p:spPr>
        </p:pic>
        <p:pic>
          <p:nvPicPr>
            <p:cNvPr id="203" name="Google Shape;203;p24"/>
            <p:cNvPicPr preferRelativeResize="0"/>
            <p:nvPr/>
          </p:nvPicPr>
          <p:blipFill rotWithShape="1">
            <a:blip r:embed="rId4">
              <a:alphaModFix/>
            </a:blip>
            <a:srcRect t="4333"/>
            <a:stretch/>
          </p:blipFill>
          <p:spPr>
            <a:xfrm>
              <a:off x="1874800" y="742875"/>
              <a:ext cx="2551425" cy="3254375"/>
            </a:xfrm>
            <a:prstGeom prst="rect">
              <a:avLst/>
            </a:prstGeom>
            <a:noFill/>
            <a:ln w="38100" cap="flat" cmpd="sng">
              <a:solidFill>
                <a:srgbClr val="980000"/>
              </a:solidFill>
              <a:prstDash val="solid"/>
              <a:round/>
              <a:headEnd type="none" w="sm" len="sm"/>
              <a:tailEnd type="none" w="sm" len="sm"/>
            </a:ln>
          </p:spPr>
        </p:pic>
      </p:grpSp>
      <p:grpSp>
        <p:nvGrpSpPr>
          <p:cNvPr id="204" name="Google Shape;204;p24"/>
          <p:cNvGrpSpPr/>
          <p:nvPr/>
        </p:nvGrpSpPr>
        <p:grpSpPr>
          <a:xfrm>
            <a:off x="1874800" y="20575"/>
            <a:ext cx="5394425" cy="3935375"/>
            <a:chOff x="1874800" y="20575"/>
            <a:chExt cx="5394425" cy="3935375"/>
          </a:xfrm>
        </p:grpSpPr>
        <p:sp>
          <p:nvSpPr>
            <p:cNvPr id="205" name="Google Shape;205;p24"/>
            <p:cNvSpPr txBox="1"/>
            <p:nvPr/>
          </p:nvSpPr>
          <p:spPr>
            <a:xfrm>
              <a:off x="1874800" y="20575"/>
              <a:ext cx="2293800" cy="45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i="1">
                  <a:solidFill>
                    <a:schemeClr val="lt1"/>
                  </a:solidFill>
                </a:rPr>
                <a:t>Insects are caught and digested on the sticky leaves of the butterwort. Photo by Kim Smith, NYNHP.</a:t>
              </a:r>
              <a:endParaRPr>
                <a:solidFill>
                  <a:schemeClr val="lt1"/>
                </a:solidFill>
              </a:endParaRPr>
            </a:p>
          </p:txBody>
        </p:sp>
        <p:sp>
          <p:nvSpPr>
            <p:cNvPr id="206" name="Google Shape;206;p24"/>
            <p:cNvSpPr txBox="1"/>
            <p:nvPr/>
          </p:nvSpPr>
          <p:spPr>
            <a:xfrm>
              <a:off x="4975425" y="20575"/>
              <a:ext cx="2293800" cy="45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i="1">
                  <a:solidFill>
                    <a:schemeClr val="lt1"/>
                  </a:solidFill>
                </a:rPr>
                <a:t>The species we have in NY has purple flowers. Photo by Troy Weldy, The Nature Conservancy.</a:t>
              </a:r>
              <a:endParaRPr>
                <a:solidFill>
                  <a:schemeClr val="lt1"/>
                </a:solidFill>
              </a:endParaRPr>
            </a:p>
          </p:txBody>
        </p:sp>
        <p:sp>
          <p:nvSpPr>
            <p:cNvPr id="207" name="Google Shape;207;p24"/>
            <p:cNvSpPr/>
            <p:nvPr/>
          </p:nvSpPr>
          <p:spPr>
            <a:xfrm>
              <a:off x="1874850" y="3080850"/>
              <a:ext cx="5394300" cy="875100"/>
            </a:xfrm>
            <a:prstGeom prst="rect">
              <a:avLst/>
            </a:prstGeom>
            <a:solidFill>
              <a:srgbClr val="D9EAD3">
                <a:alpha val="75320"/>
              </a:srgbClr>
            </a:solidFill>
            <a:ln w="1905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600" b="1">
                  <a:latin typeface="Eater"/>
                  <a:ea typeface="Eater"/>
                  <a:cs typeface="Eater"/>
                  <a:sym typeface="Eater"/>
                </a:rPr>
                <a:t>Butterwort</a:t>
              </a:r>
              <a:endParaRPr sz="2600" b="1">
                <a:latin typeface="Eater"/>
                <a:ea typeface="Eater"/>
                <a:cs typeface="Eater"/>
                <a:sym typeface="Eater"/>
              </a:endParaRPr>
            </a:p>
            <a:p>
              <a:pPr marL="0" lvl="0" indent="0" algn="ctr" rtl="0">
                <a:spcBef>
                  <a:spcPts val="0"/>
                </a:spcBef>
                <a:spcAft>
                  <a:spcPts val="0"/>
                </a:spcAft>
                <a:buNone/>
              </a:pPr>
              <a:r>
                <a:rPr lang="en" sz="2600">
                  <a:latin typeface="Boogaloo"/>
                  <a:ea typeface="Boogaloo"/>
                  <a:cs typeface="Boogaloo"/>
                  <a:sym typeface="Boogaloo"/>
                </a:rPr>
                <a:t>(Pinguicula)</a:t>
              </a:r>
              <a:endParaRPr sz="2600">
                <a:latin typeface="Boogaloo"/>
                <a:ea typeface="Boogaloo"/>
                <a:cs typeface="Boogaloo"/>
                <a:sym typeface="Boogaloo"/>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4"/>
                                        </p:tgtEl>
                                        <p:attrNameLst>
                                          <p:attrName>style.visibility</p:attrName>
                                        </p:attrNameLst>
                                      </p:cBhvr>
                                      <p:to>
                                        <p:strVal val="visible"/>
                                      </p:to>
                                    </p:set>
                                    <p:animEffect transition="in" filter="fade">
                                      <p:cBhvr>
                                        <p:cTn id="11" dur="10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5"/>
          <p:cNvSpPr/>
          <p:nvPr/>
        </p:nvSpPr>
        <p:spPr>
          <a:xfrm>
            <a:off x="0" y="20575"/>
            <a:ext cx="9144000" cy="51435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5"/>
          <p:cNvSpPr/>
          <p:nvPr/>
        </p:nvSpPr>
        <p:spPr>
          <a:xfrm>
            <a:off x="0" y="4074200"/>
            <a:ext cx="9144000" cy="1020300"/>
          </a:xfrm>
          <a:prstGeom prst="rect">
            <a:avLst/>
          </a:prstGeom>
          <a:solidFill>
            <a:srgbClr val="D9EAD3">
              <a:alpha val="75320"/>
            </a:srgbClr>
          </a:solid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3400" b="1">
              <a:latin typeface="Eater"/>
              <a:ea typeface="Eater"/>
              <a:cs typeface="Eater"/>
              <a:sym typeface="Eater"/>
            </a:endParaRPr>
          </a:p>
          <a:p>
            <a:pPr marL="0" lvl="0" indent="0" algn="ctr" rtl="0">
              <a:spcBef>
                <a:spcPts val="0"/>
              </a:spcBef>
              <a:spcAft>
                <a:spcPts val="0"/>
              </a:spcAft>
              <a:buNone/>
            </a:pPr>
            <a:r>
              <a:rPr lang="en" sz="3400" b="1">
                <a:latin typeface="Eater"/>
                <a:ea typeface="Eater"/>
                <a:cs typeface="Eater"/>
                <a:sym typeface="Eater"/>
              </a:rPr>
              <a:t>Carnivorous Plants of Long Island!</a:t>
            </a:r>
            <a:endParaRPr sz="3400" b="1">
              <a:latin typeface="Eater"/>
              <a:ea typeface="Eater"/>
              <a:cs typeface="Eater"/>
              <a:sym typeface="Eater"/>
            </a:endParaRPr>
          </a:p>
          <a:p>
            <a:pPr marL="0" lvl="0" indent="0" algn="ctr" rtl="0">
              <a:spcBef>
                <a:spcPts val="0"/>
              </a:spcBef>
              <a:spcAft>
                <a:spcPts val="0"/>
              </a:spcAft>
              <a:buNone/>
            </a:pPr>
            <a:endParaRPr sz="2800" b="1">
              <a:latin typeface="Boogaloo"/>
              <a:ea typeface="Boogaloo"/>
              <a:cs typeface="Boogaloo"/>
              <a:sym typeface="Boogaloo"/>
            </a:endParaRPr>
          </a:p>
        </p:txBody>
      </p:sp>
      <p:pic>
        <p:nvPicPr>
          <p:cNvPr id="214" name="Google Shape;214;p25"/>
          <p:cNvPicPr preferRelativeResize="0"/>
          <p:nvPr/>
        </p:nvPicPr>
        <p:blipFill rotWithShape="1">
          <a:blip r:embed="rId3">
            <a:alphaModFix/>
          </a:blip>
          <a:srcRect t="18267" b="10093"/>
          <a:stretch/>
        </p:blipFill>
        <p:spPr>
          <a:xfrm>
            <a:off x="1852950" y="612700"/>
            <a:ext cx="5394426" cy="2898228"/>
          </a:xfrm>
          <a:prstGeom prst="rect">
            <a:avLst/>
          </a:prstGeom>
          <a:noFill/>
          <a:ln w="38100" cap="flat" cmpd="sng">
            <a:solidFill>
              <a:srgbClr val="980000"/>
            </a:solidFill>
            <a:prstDash val="solid"/>
            <a:round/>
            <a:headEnd type="none" w="sm" len="sm"/>
            <a:tailEnd type="none" w="sm" len="sm"/>
          </a:ln>
        </p:spPr>
      </p:pic>
      <p:grpSp>
        <p:nvGrpSpPr>
          <p:cNvPr id="215" name="Google Shape;215;p25"/>
          <p:cNvGrpSpPr/>
          <p:nvPr/>
        </p:nvGrpSpPr>
        <p:grpSpPr>
          <a:xfrm>
            <a:off x="1874800" y="20575"/>
            <a:ext cx="5394350" cy="3935375"/>
            <a:chOff x="1874800" y="20575"/>
            <a:chExt cx="5394350" cy="3935375"/>
          </a:xfrm>
        </p:grpSpPr>
        <p:sp>
          <p:nvSpPr>
            <p:cNvPr id="216" name="Google Shape;216;p25"/>
            <p:cNvSpPr txBox="1"/>
            <p:nvPr/>
          </p:nvSpPr>
          <p:spPr>
            <a:xfrm>
              <a:off x="1874800" y="20575"/>
              <a:ext cx="5394300" cy="45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i="1">
                  <a:solidFill>
                    <a:schemeClr val="lt1"/>
                  </a:solidFill>
                </a:rPr>
                <a:t>This is the round-leaved sundew. Notice the many fine hairs with droplets of shiny – glue like digestive juices that insects mistake for water. Photo by Lilly Schelling, OPRHP.</a:t>
              </a:r>
              <a:endParaRPr>
                <a:solidFill>
                  <a:schemeClr val="lt1"/>
                </a:solidFill>
              </a:endParaRPr>
            </a:p>
          </p:txBody>
        </p:sp>
        <p:sp>
          <p:nvSpPr>
            <p:cNvPr id="217" name="Google Shape;217;p25"/>
            <p:cNvSpPr/>
            <p:nvPr/>
          </p:nvSpPr>
          <p:spPr>
            <a:xfrm>
              <a:off x="1874850" y="3080850"/>
              <a:ext cx="5394300" cy="875100"/>
            </a:xfrm>
            <a:prstGeom prst="rect">
              <a:avLst/>
            </a:prstGeom>
            <a:solidFill>
              <a:srgbClr val="D9EAD3">
                <a:alpha val="75320"/>
              </a:srgbClr>
            </a:solidFill>
            <a:ln w="1905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600" b="1">
                  <a:latin typeface="Eater"/>
                  <a:ea typeface="Eater"/>
                  <a:cs typeface="Eater"/>
                  <a:sym typeface="Eater"/>
                </a:rPr>
                <a:t>Sundew</a:t>
              </a:r>
              <a:endParaRPr sz="2600" b="1">
                <a:latin typeface="Eater"/>
                <a:ea typeface="Eater"/>
                <a:cs typeface="Eater"/>
                <a:sym typeface="Eater"/>
              </a:endParaRPr>
            </a:p>
            <a:p>
              <a:pPr marL="0" lvl="0" indent="0" algn="ctr" rtl="0">
                <a:spcBef>
                  <a:spcPts val="0"/>
                </a:spcBef>
                <a:spcAft>
                  <a:spcPts val="0"/>
                </a:spcAft>
                <a:buNone/>
              </a:pPr>
              <a:r>
                <a:rPr lang="en" sz="2600">
                  <a:latin typeface="Boogaloo"/>
                  <a:ea typeface="Boogaloo"/>
                  <a:cs typeface="Boogaloo"/>
                  <a:sym typeface="Boogaloo"/>
                </a:rPr>
                <a:t>(Drosera)</a:t>
              </a:r>
              <a:endParaRPr sz="2600">
                <a:latin typeface="Boogaloo"/>
                <a:ea typeface="Boogaloo"/>
                <a:cs typeface="Boogaloo"/>
                <a:sym typeface="Boogaloo"/>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15"/>
                                        </p:tgtEl>
                                        <p:attrNameLst>
                                          <p:attrName>style.visibility</p:attrName>
                                        </p:attrNameLst>
                                      </p:cBhvr>
                                      <p:to>
                                        <p:strVal val="visible"/>
                                      </p:to>
                                    </p:set>
                                    <p:animEffect transition="in" filter="fade">
                                      <p:cBhvr>
                                        <p:cTn id="11" dur="1000"/>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6"/>
          <p:cNvSpPr/>
          <p:nvPr/>
        </p:nvSpPr>
        <p:spPr>
          <a:xfrm>
            <a:off x="0" y="20575"/>
            <a:ext cx="9144000" cy="51435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6"/>
          <p:cNvSpPr/>
          <p:nvPr/>
        </p:nvSpPr>
        <p:spPr>
          <a:xfrm>
            <a:off x="0" y="4074200"/>
            <a:ext cx="9144000" cy="1020300"/>
          </a:xfrm>
          <a:prstGeom prst="rect">
            <a:avLst/>
          </a:prstGeom>
          <a:solidFill>
            <a:srgbClr val="D9EAD3">
              <a:alpha val="75320"/>
            </a:srgbClr>
          </a:solidFill>
          <a:ln w="38100" cap="flat" cmpd="sng">
            <a:solidFill>
              <a:srgbClr val="980000"/>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3400" b="1">
              <a:latin typeface="Eater"/>
              <a:ea typeface="Eater"/>
              <a:cs typeface="Eater"/>
              <a:sym typeface="Eater"/>
            </a:endParaRPr>
          </a:p>
          <a:p>
            <a:pPr marL="0" lvl="0" indent="0" algn="ctr" rtl="0">
              <a:spcBef>
                <a:spcPts val="0"/>
              </a:spcBef>
              <a:spcAft>
                <a:spcPts val="0"/>
              </a:spcAft>
              <a:buNone/>
            </a:pPr>
            <a:r>
              <a:rPr lang="en" sz="3400" b="1">
                <a:latin typeface="Eater"/>
                <a:ea typeface="Eater"/>
                <a:cs typeface="Eater"/>
                <a:sym typeface="Eater"/>
              </a:rPr>
              <a:t>Carnivorous Plants </a:t>
            </a:r>
            <a:r>
              <a:rPr lang="en" sz="3400" b="1">
                <a:solidFill>
                  <a:srgbClr val="980000"/>
                </a:solidFill>
                <a:latin typeface="Eater"/>
                <a:ea typeface="Eater"/>
                <a:cs typeface="Eater"/>
                <a:sym typeface="Eater"/>
              </a:rPr>
              <a:t>Project</a:t>
            </a:r>
            <a:endParaRPr sz="3400" b="1">
              <a:solidFill>
                <a:srgbClr val="980000"/>
              </a:solidFill>
              <a:latin typeface="Eater"/>
              <a:ea typeface="Eater"/>
              <a:cs typeface="Eater"/>
              <a:sym typeface="Eater"/>
            </a:endParaRPr>
          </a:p>
          <a:p>
            <a:pPr marL="0" lvl="0" indent="0" algn="ctr" rtl="0">
              <a:spcBef>
                <a:spcPts val="0"/>
              </a:spcBef>
              <a:spcAft>
                <a:spcPts val="0"/>
              </a:spcAft>
              <a:buNone/>
            </a:pPr>
            <a:endParaRPr sz="2800" b="1">
              <a:latin typeface="Boogaloo"/>
              <a:ea typeface="Boogaloo"/>
              <a:cs typeface="Boogaloo"/>
              <a:sym typeface="Boogaloo"/>
            </a:endParaRPr>
          </a:p>
        </p:txBody>
      </p:sp>
      <p:pic>
        <p:nvPicPr>
          <p:cNvPr id="224" name="Google Shape;224;p26"/>
          <p:cNvPicPr preferRelativeResize="0"/>
          <p:nvPr/>
        </p:nvPicPr>
        <p:blipFill>
          <a:blip r:embed="rId3">
            <a:alphaModFix/>
          </a:blip>
          <a:stretch>
            <a:fillRect/>
          </a:stretch>
        </p:blipFill>
        <p:spPr>
          <a:xfrm>
            <a:off x="297125" y="362675"/>
            <a:ext cx="2608575" cy="3286799"/>
          </a:xfrm>
          <a:prstGeom prst="rect">
            <a:avLst/>
          </a:prstGeom>
          <a:no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pic>
      <p:sp>
        <p:nvSpPr>
          <p:cNvPr id="225" name="Google Shape;225;p26"/>
          <p:cNvSpPr/>
          <p:nvPr/>
        </p:nvSpPr>
        <p:spPr>
          <a:xfrm>
            <a:off x="3177375" y="362675"/>
            <a:ext cx="5705100" cy="3286800"/>
          </a:xfrm>
          <a:prstGeom prst="rect">
            <a:avLst/>
          </a:prstGeom>
          <a:solidFill>
            <a:srgbClr val="D9EAD3">
              <a:alpha val="75320"/>
            </a:srgbClr>
          </a:solid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700" b="1">
                <a:solidFill>
                  <a:schemeClr val="dk1"/>
                </a:solidFill>
                <a:latin typeface="Eater"/>
                <a:ea typeface="Eater"/>
                <a:cs typeface="Eater"/>
                <a:sym typeface="Eater"/>
              </a:rPr>
              <a:t>Your project!</a:t>
            </a:r>
            <a:endParaRPr sz="2700" b="1">
              <a:solidFill>
                <a:schemeClr val="dk1"/>
              </a:solidFill>
              <a:latin typeface="Eater"/>
              <a:ea typeface="Eater"/>
              <a:cs typeface="Eater"/>
              <a:sym typeface="Eater"/>
            </a:endParaRPr>
          </a:p>
          <a:p>
            <a:pPr marL="0" lvl="0" indent="0" algn="ctr" rtl="0">
              <a:spcBef>
                <a:spcPts val="0"/>
              </a:spcBef>
              <a:spcAft>
                <a:spcPts val="0"/>
              </a:spcAft>
              <a:buNone/>
            </a:pPr>
            <a:endParaRPr sz="2700" b="1">
              <a:solidFill>
                <a:schemeClr val="dk1"/>
              </a:solidFill>
              <a:latin typeface="Eater"/>
              <a:ea typeface="Eater"/>
              <a:cs typeface="Eater"/>
              <a:sym typeface="Eater"/>
            </a:endParaRPr>
          </a:p>
          <a:p>
            <a:pPr marL="1771650" lvl="0" indent="-1771650" algn="l" rtl="0">
              <a:spcBef>
                <a:spcPts val="0"/>
              </a:spcBef>
              <a:spcAft>
                <a:spcPts val="0"/>
              </a:spcAft>
              <a:buNone/>
            </a:pPr>
            <a:r>
              <a:rPr lang="en" sz="2600" b="1">
                <a:solidFill>
                  <a:srgbClr val="980000"/>
                </a:solidFill>
                <a:latin typeface="Boogaloo"/>
                <a:ea typeface="Boogaloo"/>
                <a:cs typeface="Boogaloo"/>
                <a:sym typeface="Boogaloo"/>
              </a:rPr>
              <a:t>Ecosystems &amp; Biodiversity</a:t>
            </a:r>
            <a:endParaRPr sz="2600" b="1">
              <a:solidFill>
                <a:srgbClr val="980000"/>
              </a:solidFill>
              <a:latin typeface="Boogaloo"/>
              <a:ea typeface="Boogaloo"/>
              <a:cs typeface="Boogaloo"/>
              <a:sym typeface="Boogaloo"/>
            </a:endParaRPr>
          </a:p>
          <a:p>
            <a:pPr marL="457200" lvl="0" indent="-393700" algn="l" rtl="0">
              <a:spcBef>
                <a:spcPts val="0"/>
              </a:spcBef>
              <a:spcAft>
                <a:spcPts val="0"/>
              </a:spcAft>
              <a:buClr>
                <a:schemeClr val="dk1"/>
              </a:buClr>
              <a:buSzPts val="2600"/>
              <a:buFont typeface="Boogaloo"/>
              <a:buChar char="●"/>
            </a:pPr>
            <a:r>
              <a:rPr lang="en" sz="2600">
                <a:solidFill>
                  <a:schemeClr val="dk1"/>
                </a:solidFill>
                <a:latin typeface="Boogaloo"/>
                <a:ea typeface="Boogaloo"/>
                <a:cs typeface="Boogaloo"/>
                <a:sym typeface="Boogaloo"/>
              </a:rPr>
              <a:t>You may work in groups (up to 3)</a:t>
            </a:r>
            <a:endParaRPr sz="2600">
              <a:solidFill>
                <a:schemeClr val="dk1"/>
              </a:solidFill>
              <a:latin typeface="Boogaloo"/>
              <a:ea typeface="Boogaloo"/>
              <a:cs typeface="Boogaloo"/>
              <a:sym typeface="Boogaloo"/>
            </a:endParaRPr>
          </a:p>
          <a:p>
            <a:pPr marL="457200" lvl="0" indent="-393700" algn="l" rtl="0">
              <a:spcBef>
                <a:spcPts val="0"/>
              </a:spcBef>
              <a:spcAft>
                <a:spcPts val="0"/>
              </a:spcAft>
              <a:buClr>
                <a:schemeClr val="dk1"/>
              </a:buClr>
              <a:buSzPts val="2600"/>
              <a:buFont typeface="Boogaloo"/>
              <a:buChar char="●"/>
            </a:pPr>
            <a:r>
              <a:rPr lang="en" sz="2600">
                <a:solidFill>
                  <a:schemeClr val="dk1"/>
                </a:solidFill>
                <a:latin typeface="Boogaloo"/>
                <a:ea typeface="Boogaloo"/>
                <a:cs typeface="Boogaloo"/>
                <a:sym typeface="Boogaloo"/>
              </a:rPr>
              <a:t>You will choose your plant(s)</a:t>
            </a:r>
            <a:endParaRPr sz="2600">
              <a:solidFill>
                <a:schemeClr val="dk1"/>
              </a:solidFill>
              <a:latin typeface="Boogaloo"/>
              <a:ea typeface="Boogaloo"/>
              <a:cs typeface="Boogaloo"/>
              <a:sym typeface="Boogaloo"/>
            </a:endParaRPr>
          </a:p>
          <a:p>
            <a:pPr marL="457200" lvl="0" indent="-393700" algn="l" rtl="0">
              <a:spcBef>
                <a:spcPts val="0"/>
              </a:spcBef>
              <a:spcAft>
                <a:spcPts val="0"/>
              </a:spcAft>
              <a:buClr>
                <a:schemeClr val="dk1"/>
              </a:buClr>
              <a:buSzPts val="2600"/>
              <a:buFont typeface="Boogaloo"/>
              <a:buChar char="●"/>
            </a:pPr>
            <a:r>
              <a:rPr lang="en" sz="2600">
                <a:solidFill>
                  <a:schemeClr val="dk1"/>
                </a:solidFill>
                <a:latin typeface="Boogaloo"/>
                <a:ea typeface="Boogaloo"/>
                <a:cs typeface="Boogaloo"/>
                <a:sym typeface="Boogaloo"/>
              </a:rPr>
              <a:t>This project will count as an exam for the marking period</a:t>
            </a:r>
            <a:endParaRPr sz="2600" b="1">
              <a:solidFill>
                <a:srgbClr val="980000"/>
              </a:solidFill>
              <a:latin typeface="Boogaloo"/>
              <a:ea typeface="Boogaloo"/>
              <a:cs typeface="Boogaloo"/>
              <a:sym typeface="Boogalo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fade">
                                      <p:cBhvr>
                                        <p:cTn id="7" dur="1000"/>
                                        <p:tgtEl>
                                          <p:spTgt spid="223"/>
                                        </p:tgtEl>
                                      </p:cBhvr>
                                    </p:animEffect>
                                  </p:childTnLst>
                                </p:cTn>
                              </p:par>
                              <p:par>
                                <p:cTn id="8" presetID="10" presetClass="entr" presetSubtype="0" fill="hold" nodeType="withEffect">
                                  <p:stCondLst>
                                    <p:cond delay="0"/>
                                  </p:stCondLst>
                                  <p:childTnLst>
                                    <p:set>
                                      <p:cBhvr>
                                        <p:cTn id="9" dur="1" fill="hold">
                                          <p:stCondLst>
                                            <p:cond delay="0"/>
                                          </p:stCondLst>
                                        </p:cTn>
                                        <p:tgtEl>
                                          <p:spTgt spid="224"/>
                                        </p:tgtEl>
                                        <p:attrNameLst>
                                          <p:attrName>style.visibility</p:attrName>
                                        </p:attrNameLst>
                                      </p:cBhvr>
                                      <p:to>
                                        <p:strVal val="visible"/>
                                      </p:to>
                                    </p:set>
                                    <p:animEffect transition="in" filter="fade">
                                      <p:cBhvr>
                                        <p:cTn id="10" dur="1000"/>
                                        <p:tgtEl>
                                          <p:spTgt spid="22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5">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5">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7"/>
          <p:cNvSpPr/>
          <p:nvPr/>
        </p:nvSpPr>
        <p:spPr>
          <a:xfrm>
            <a:off x="0" y="20575"/>
            <a:ext cx="9144000" cy="51435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7"/>
          <p:cNvSpPr/>
          <p:nvPr/>
        </p:nvSpPr>
        <p:spPr>
          <a:xfrm>
            <a:off x="0" y="4074200"/>
            <a:ext cx="9144000" cy="1020300"/>
          </a:xfrm>
          <a:prstGeom prst="rect">
            <a:avLst/>
          </a:prstGeom>
          <a:solidFill>
            <a:srgbClr val="D9EAD3">
              <a:alpha val="75320"/>
            </a:srgbClr>
          </a:solidFill>
          <a:ln w="38100" cap="flat" cmpd="sng">
            <a:solidFill>
              <a:srgbClr val="980000"/>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3400" b="1">
              <a:latin typeface="Eater"/>
              <a:ea typeface="Eater"/>
              <a:cs typeface="Eater"/>
              <a:sym typeface="Eater"/>
            </a:endParaRPr>
          </a:p>
          <a:p>
            <a:pPr marL="0" lvl="0" indent="0" algn="ctr" rtl="0">
              <a:spcBef>
                <a:spcPts val="0"/>
              </a:spcBef>
              <a:spcAft>
                <a:spcPts val="0"/>
              </a:spcAft>
              <a:buNone/>
            </a:pPr>
            <a:r>
              <a:rPr lang="en" sz="3400" b="1">
                <a:latin typeface="Eater"/>
                <a:ea typeface="Eater"/>
                <a:cs typeface="Eater"/>
                <a:sym typeface="Eater"/>
              </a:rPr>
              <a:t>Carnivorous Plants </a:t>
            </a:r>
            <a:r>
              <a:rPr lang="en" sz="3400" b="1">
                <a:solidFill>
                  <a:srgbClr val="980000"/>
                </a:solidFill>
                <a:latin typeface="Eater"/>
                <a:ea typeface="Eater"/>
                <a:cs typeface="Eater"/>
                <a:sym typeface="Eater"/>
              </a:rPr>
              <a:t>Project</a:t>
            </a:r>
            <a:endParaRPr sz="3400" b="1">
              <a:solidFill>
                <a:srgbClr val="980000"/>
              </a:solidFill>
              <a:latin typeface="Eater"/>
              <a:ea typeface="Eater"/>
              <a:cs typeface="Eater"/>
              <a:sym typeface="Eater"/>
            </a:endParaRPr>
          </a:p>
          <a:p>
            <a:pPr marL="0" lvl="0" indent="0" algn="ctr" rtl="0">
              <a:spcBef>
                <a:spcPts val="0"/>
              </a:spcBef>
              <a:spcAft>
                <a:spcPts val="0"/>
              </a:spcAft>
              <a:buNone/>
            </a:pPr>
            <a:endParaRPr sz="2800" b="1">
              <a:latin typeface="Boogaloo"/>
              <a:ea typeface="Boogaloo"/>
              <a:cs typeface="Boogaloo"/>
              <a:sym typeface="Boogaloo"/>
            </a:endParaRPr>
          </a:p>
        </p:txBody>
      </p:sp>
      <p:pic>
        <p:nvPicPr>
          <p:cNvPr id="232" name="Google Shape;232;p27"/>
          <p:cNvPicPr preferRelativeResize="0"/>
          <p:nvPr/>
        </p:nvPicPr>
        <p:blipFill>
          <a:blip r:embed="rId3">
            <a:alphaModFix/>
          </a:blip>
          <a:stretch>
            <a:fillRect/>
          </a:stretch>
        </p:blipFill>
        <p:spPr>
          <a:xfrm>
            <a:off x="297125" y="362675"/>
            <a:ext cx="2608575" cy="3286799"/>
          </a:xfrm>
          <a:prstGeom prst="rect">
            <a:avLst/>
          </a:prstGeom>
          <a:no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pic>
      <p:sp>
        <p:nvSpPr>
          <p:cNvPr id="233" name="Google Shape;233;p27"/>
          <p:cNvSpPr/>
          <p:nvPr/>
        </p:nvSpPr>
        <p:spPr>
          <a:xfrm>
            <a:off x="3177375" y="162875"/>
            <a:ext cx="5705100" cy="3686400"/>
          </a:xfrm>
          <a:prstGeom prst="rect">
            <a:avLst/>
          </a:prstGeom>
          <a:solidFill>
            <a:srgbClr val="D9EAD3">
              <a:alpha val="75320"/>
            </a:srgbClr>
          </a:solid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2600" b="1">
                <a:solidFill>
                  <a:srgbClr val="980000"/>
                </a:solidFill>
                <a:latin typeface="Boogaloo"/>
                <a:ea typeface="Boogaloo"/>
                <a:cs typeface="Boogaloo"/>
                <a:sym typeface="Boogaloo"/>
              </a:rPr>
              <a:t>To be included in your project:</a:t>
            </a:r>
            <a:endParaRPr sz="2600" b="1">
              <a:solidFill>
                <a:srgbClr val="980000"/>
              </a:solidFill>
              <a:latin typeface="Boogaloo"/>
              <a:ea typeface="Boogaloo"/>
              <a:cs typeface="Boogaloo"/>
              <a:sym typeface="Boogaloo"/>
            </a:endParaRPr>
          </a:p>
          <a:p>
            <a:pPr marL="457200" lvl="0" indent="-381000" algn="l" rtl="0">
              <a:spcBef>
                <a:spcPts val="0"/>
              </a:spcBef>
              <a:spcAft>
                <a:spcPts val="0"/>
              </a:spcAft>
              <a:buClr>
                <a:schemeClr val="dk1"/>
              </a:buClr>
              <a:buSzPts val="2400"/>
              <a:buFont typeface="Boogaloo"/>
              <a:buChar char="●"/>
            </a:pPr>
            <a:r>
              <a:rPr lang="en" sz="2400">
                <a:solidFill>
                  <a:schemeClr val="dk1"/>
                </a:solidFill>
                <a:latin typeface="Boogaloo"/>
                <a:ea typeface="Boogaloo"/>
                <a:cs typeface="Boogaloo"/>
                <a:sym typeface="Boogaloo"/>
              </a:rPr>
              <a:t>General evolution of your plant</a:t>
            </a:r>
            <a:endParaRPr sz="2400">
              <a:solidFill>
                <a:schemeClr val="dk1"/>
              </a:solidFill>
              <a:latin typeface="Boogaloo"/>
              <a:ea typeface="Boogaloo"/>
              <a:cs typeface="Boogaloo"/>
              <a:sym typeface="Boogaloo"/>
            </a:endParaRPr>
          </a:p>
          <a:p>
            <a:pPr marL="457200" lvl="0" indent="-381000" algn="l" rtl="0">
              <a:spcBef>
                <a:spcPts val="0"/>
              </a:spcBef>
              <a:spcAft>
                <a:spcPts val="0"/>
              </a:spcAft>
              <a:buClr>
                <a:schemeClr val="dk1"/>
              </a:buClr>
              <a:buSzPts val="2400"/>
              <a:buFont typeface="Boogaloo"/>
              <a:buChar char="●"/>
            </a:pPr>
            <a:r>
              <a:rPr lang="en" sz="2400">
                <a:solidFill>
                  <a:schemeClr val="dk1"/>
                </a:solidFill>
                <a:latin typeface="Boogaloo"/>
                <a:ea typeface="Boogaloo"/>
                <a:cs typeface="Boogaloo"/>
                <a:sym typeface="Boogaloo"/>
              </a:rPr>
              <a:t>How the </a:t>
            </a:r>
            <a:r>
              <a:rPr lang="en" sz="2400" u="sng">
                <a:solidFill>
                  <a:schemeClr val="dk1"/>
                </a:solidFill>
                <a:latin typeface="Boogaloo"/>
                <a:ea typeface="Boogaloo"/>
                <a:cs typeface="Boogaloo"/>
                <a:sym typeface="Boogaloo"/>
              </a:rPr>
              <a:t>nitrogen cycle</a:t>
            </a:r>
            <a:r>
              <a:rPr lang="en" sz="2400">
                <a:solidFill>
                  <a:schemeClr val="dk1"/>
                </a:solidFill>
                <a:latin typeface="Boogaloo"/>
                <a:ea typeface="Boogaloo"/>
                <a:cs typeface="Boogaloo"/>
                <a:sym typeface="Boogaloo"/>
              </a:rPr>
              <a:t> is performed by your plant (in comparison to C3, C4, CAM and aquatic plants)</a:t>
            </a:r>
            <a:endParaRPr sz="2400">
              <a:solidFill>
                <a:schemeClr val="dk1"/>
              </a:solidFill>
              <a:latin typeface="Boogaloo"/>
              <a:ea typeface="Boogaloo"/>
              <a:cs typeface="Boogaloo"/>
              <a:sym typeface="Boogaloo"/>
            </a:endParaRPr>
          </a:p>
          <a:p>
            <a:pPr marL="457200" lvl="0" indent="-381000" algn="l" rtl="0">
              <a:spcBef>
                <a:spcPts val="0"/>
              </a:spcBef>
              <a:spcAft>
                <a:spcPts val="0"/>
              </a:spcAft>
              <a:buClr>
                <a:schemeClr val="dk1"/>
              </a:buClr>
              <a:buSzPts val="2400"/>
              <a:buFont typeface="Boogaloo"/>
              <a:buChar char="●"/>
            </a:pPr>
            <a:r>
              <a:rPr lang="en" sz="2400">
                <a:solidFill>
                  <a:schemeClr val="dk1"/>
                </a:solidFill>
                <a:latin typeface="Boogaloo"/>
                <a:ea typeface="Boogaloo"/>
                <a:cs typeface="Boogaloo"/>
                <a:sym typeface="Boogaloo"/>
              </a:rPr>
              <a:t>A </a:t>
            </a:r>
            <a:r>
              <a:rPr lang="en" sz="2400" u="sng">
                <a:solidFill>
                  <a:schemeClr val="dk1"/>
                </a:solidFill>
                <a:latin typeface="Boogaloo"/>
                <a:ea typeface="Boogaloo"/>
                <a:cs typeface="Boogaloo"/>
                <a:sym typeface="Boogaloo"/>
              </a:rPr>
              <a:t>food chain/web </a:t>
            </a:r>
            <a:r>
              <a:rPr lang="en" sz="2400">
                <a:solidFill>
                  <a:schemeClr val="dk1"/>
                </a:solidFill>
                <a:latin typeface="Boogaloo"/>
                <a:ea typeface="Boogaloo"/>
                <a:cs typeface="Boogaloo"/>
                <a:sym typeface="Boogaloo"/>
              </a:rPr>
              <a:t>involving your plant.</a:t>
            </a:r>
            <a:endParaRPr sz="2400">
              <a:solidFill>
                <a:schemeClr val="dk1"/>
              </a:solidFill>
              <a:latin typeface="Boogaloo"/>
              <a:ea typeface="Boogaloo"/>
              <a:cs typeface="Boogaloo"/>
              <a:sym typeface="Boogaloo"/>
            </a:endParaRPr>
          </a:p>
          <a:p>
            <a:pPr marL="457200" lvl="0" indent="-381000" algn="l" rtl="0">
              <a:spcBef>
                <a:spcPts val="0"/>
              </a:spcBef>
              <a:spcAft>
                <a:spcPts val="0"/>
              </a:spcAft>
              <a:buClr>
                <a:schemeClr val="dk1"/>
              </a:buClr>
              <a:buSzPts val="2400"/>
              <a:buFont typeface="Boogaloo"/>
              <a:buChar char="●"/>
            </a:pPr>
            <a:r>
              <a:rPr lang="en" sz="2400" u="sng">
                <a:solidFill>
                  <a:schemeClr val="dk1"/>
                </a:solidFill>
                <a:latin typeface="Boogaloo"/>
                <a:ea typeface="Boogaloo"/>
                <a:cs typeface="Boogaloo"/>
                <a:sym typeface="Boogaloo"/>
              </a:rPr>
              <a:t>Ecological tolerance</a:t>
            </a:r>
            <a:r>
              <a:rPr lang="en" sz="2400">
                <a:solidFill>
                  <a:schemeClr val="dk1"/>
                </a:solidFill>
                <a:latin typeface="Boogaloo"/>
                <a:ea typeface="Boogaloo"/>
                <a:cs typeface="Boogaloo"/>
                <a:sym typeface="Boogaloo"/>
              </a:rPr>
              <a:t> - why your plant exists in its preferred habitat</a:t>
            </a:r>
            <a:endParaRPr sz="2400">
              <a:solidFill>
                <a:schemeClr val="dk1"/>
              </a:solidFill>
              <a:latin typeface="Boogaloo"/>
              <a:ea typeface="Boogaloo"/>
              <a:cs typeface="Boogaloo"/>
              <a:sym typeface="Boogaloo"/>
            </a:endParaRPr>
          </a:p>
          <a:p>
            <a:pPr marL="457200" lvl="0" indent="-381000" algn="l" rtl="0">
              <a:spcBef>
                <a:spcPts val="0"/>
              </a:spcBef>
              <a:spcAft>
                <a:spcPts val="0"/>
              </a:spcAft>
              <a:buClr>
                <a:schemeClr val="dk1"/>
              </a:buClr>
              <a:buSzPts val="2400"/>
              <a:buFont typeface="Boogaloo"/>
              <a:buChar char="●"/>
            </a:pPr>
            <a:r>
              <a:rPr lang="en" sz="2400" u="sng">
                <a:solidFill>
                  <a:schemeClr val="dk1"/>
                </a:solidFill>
                <a:latin typeface="Boogaloo"/>
                <a:ea typeface="Boogaloo"/>
                <a:cs typeface="Boogaloo"/>
                <a:sym typeface="Boogaloo"/>
              </a:rPr>
              <a:t>Natural</a:t>
            </a:r>
            <a:r>
              <a:rPr lang="en" sz="2400">
                <a:solidFill>
                  <a:schemeClr val="dk1"/>
                </a:solidFill>
                <a:latin typeface="Boogaloo"/>
                <a:ea typeface="Boogaloo"/>
                <a:cs typeface="Boogaloo"/>
                <a:sym typeface="Boogaloo"/>
              </a:rPr>
              <a:t> and </a:t>
            </a:r>
            <a:r>
              <a:rPr lang="en" sz="2400" u="sng">
                <a:solidFill>
                  <a:schemeClr val="dk1"/>
                </a:solidFill>
                <a:latin typeface="Boogaloo"/>
                <a:ea typeface="Boogaloo"/>
                <a:cs typeface="Boogaloo"/>
                <a:sym typeface="Boogaloo"/>
              </a:rPr>
              <a:t>Human disruptions</a:t>
            </a:r>
            <a:r>
              <a:rPr lang="en" sz="2400">
                <a:solidFill>
                  <a:schemeClr val="dk1"/>
                </a:solidFill>
                <a:latin typeface="Boogaloo"/>
                <a:ea typeface="Boogaloo"/>
                <a:cs typeface="Boogaloo"/>
                <a:sym typeface="Boogaloo"/>
              </a:rPr>
              <a:t> to your plant</a:t>
            </a:r>
            <a:endParaRPr sz="2400">
              <a:solidFill>
                <a:schemeClr val="dk1"/>
              </a:solidFill>
              <a:latin typeface="Boogaloo"/>
              <a:ea typeface="Boogaloo"/>
              <a:cs typeface="Boogaloo"/>
              <a:sym typeface="Boogaloo"/>
            </a:endParaRPr>
          </a:p>
          <a:p>
            <a:pPr marL="457200" lvl="0" indent="-381000" algn="l" rtl="0">
              <a:spcBef>
                <a:spcPts val="0"/>
              </a:spcBef>
              <a:spcAft>
                <a:spcPts val="0"/>
              </a:spcAft>
              <a:buClr>
                <a:schemeClr val="dk1"/>
              </a:buClr>
              <a:buSzPts val="2400"/>
              <a:buFont typeface="Boogaloo"/>
              <a:buChar char="●"/>
            </a:pPr>
            <a:r>
              <a:rPr lang="en" sz="2400" u="sng">
                <a:solidFill>
                  <a:schemeClr val="dk1"/>
                </a:solidFill>
                <a:latin typeface="Boogaloo"/>
                <a:ea typeface="Boogaloo"/>
                <a:cs typeface="Boogaloo"/>
                <a:sym typeface="Boogaloo"/>
              </a:rPr>
              <a:t>Care</a:t>
            </a:r>
            <a:r>
              <a:rPr lang="en" sz="2400">
                <a:solidFill>
                  <a:schemeClr val="dk1"/>
                </a:solidFill>
                <a:latin typeface="Boogaloo"/>
                <a:ea typeface="Boogaloo"/>
                <a:cs typeface="Boogaloo"/>
                <a:sym typeface="Boogaloo"/>
              </a:rPr>
              <a:t> for your plant in a classroom setting!</a:t>
            </a:r>
            <a:endParaRPr sz="2400">
              <a:solidFill>
                <a:schemeClr val="dk1"/>
              </a:solidFill>
              <a:latin typeface="Boogaloo"/>
              <a:ea typeface="Boogaloo"/>
              <a:cs typeface="Boogaloo"/>
              <a:sym typeface="Boogalo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fade">
                                      <p:cBhvr>
                                        <p:cTn id="7" dur="1000"/>
                                        <p:tgtEl>
                                          <p:spTgt spid="231"/>
                                        </p:tgtEl>
                                      </p:cBhvr>
                                    </p:animEffect>
                                  </p:childTnLst>
                                </p:cTn>
                              </p:par>
                              <p:par>
                                <p:cTn id="8" presetID="10" presetClass="entr" presetSubtype="0" fill="hold" nodeType="withEffect">
                                  <p:stCondLst>
                                    <p:cond delay="0"/>
                                  </p:stCondLst>
                                  <p:childTnLst>
                                    <p:set>
                                      <p:cBhvr>
                                        <p:cTn id="9" dur="1" fill="hold">
                                          <p:stCondLst>
                                            <p:cond delay="0"/>
                                          </p:stCondLst>
                                        </p:cTn>
                                        <p:tgtEl>
                                          <p:spTgt spid="232"/>
                                        </p:tgtEl>
                                        <p:attrNameLst>
                                          <p:attrName>style.visibility</p:attrName>
                                        </p:attrNameLst>
                                      </p:cBhvr>
                                      <p:to>
                                        <p:strVal val="visible"/>
                                      </p:to>
                                    </p:set>
                                    <p:animEffect transition="in" filter="fade">
                                      <p:cBhvr>
                                        <p:cTn id="10" dur="1000"/>
                                        <p:tgtEl>
                                          <p:spTgt spid="23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3">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8"/>
          <p:cNvSpPr/>
          <p:nvPr/>
        </p:nvSpPr>
        <p:spPr>
          <a:xfrm>
            <a:off x="0" y="20575"/>
            <a:ext cx="9144000" cy="51435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8"/>
          <p:cNvSpPr/>
          <p:nvPr/>
        </p:nvSpPr>
        <p:spPr>
          <a:xfrm>
            <a:off x="0" y="4074200"/>
            <a:ext cx="9144000" cy="1020300"/>
          </a:xfrm>
          <a:prstGeom prst="rect">
            <a:avLst/>
          </a:prstGeom>
          <a:solidFill>
            <a:srgbClr val="D9EAD3">
              <a:alpha val="75320"/>
            </a:srgbClr>
          </a:solidFill>
          <a:ln w="38100" cap="flat" cmpd="sng">
            <a:solidFill>
              <a:srgbClr val="980000"/>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3400" b="1" dirty="0">
              <a:latin typeface="Eater"/>
              <a:ea typeface="Eater"/>
              <a:cs typeface="Eater"/>
              <a:sym typeface="Eater"/>
            </a:endParaRPr>
          </a:p>
          <a:p>
            <a:pPr marL="0" lvl="0" indent="0" algn="ctr" rtl="0">
              <a:spcBef>
                <a:spcPts val="0"/>
              </a:spcBef>
              <a:spcAft>
                <a:spcPts val="0"/>
              </a:spcAft>
              <a:buNone/>
            </a:pPr>
            <a:r>
              <a:rPr lang="en" sz="3400" b="1" dirty="0">
                <a:latin typeface="Eater"/>
                <a:ea typeface="Eater"/>
                <a:cs typeface="Eater"/>
                <a:sym typeface="Eater"/>
              </a:rPr>
              <a:t>Carnivorous Plants </a:t>
            </a:r>
            <a:r>
              <a:rPr lang="en" sz="3400" b="1" dirty="0">
                <a:solidFill>
                  <a:srgbClr val="980000"/>
                </a:solidFill>
                <a:latin typeface="Eater"/>
                <a:ea typeface="Eater"/>
                <a:cs typeface="Eater"/>
                <a:sym typeface="Eater"/>
              </a:rPr>
              <a:t>Project</a:t>
            </a:r>
            <a:endParaRPr sz="3400" b="1" dirty="0">
              <a:solidFill>
                <a:srgbClr val="980000"/>
              </a:solidFill>
              <a:latin typeface="Eater"/>
              <a:ea typeface="Eater"/>
              <a:cs typeface="Eater"/>
              <a:sym typeface="Eater"/>
            </a:endParaRPr>
          </a:p>
          <a:p>
            <a:pPr marL="0" lvl="0" indent="0" algn="ctr" rtl="0">
              <a:spcBef>
                <a:spcPts val="0"/>
              </a:spcBef>
              <a:spcAft>
                <a:spcPts val="0"/>
              </a:spcAft>
              <a:buNone/>
            </a:pPr>
            <a:endParaRPr sz="2800" b="1" dirty="0">
              <a:latin typeface="Boogaloo"/>
              <a:ea typeface="Boogaloo"/>
              <a:cs typeface="Boogaloo"/>
              <a:sym typeface="Boogaloo"/>
            </a:endParaRPr>
          </a:p>
        </p:txBody>
      </p:sp>
      <p:pic>
        <p:nvPicPr>
          <p:cNvPr id="240" name="Google Shape;240;p28"/>
          <p:cNvPicPr preferRelativeResize="0"/>
          <p:nvPr/>
        </p:nvPicPr>
        <p:blipFill>
          <a:blip r:embed="rId3">
            <a:alphaModFix/>
          </a:blip>
          <a:stretch>
            <a:fillRect/>
          </a:stretch>
        </p:blipFill>
        <p:spPr>
          <a:xfrm>
            <a:off x="297125" y="362675"/>
            <a:ext cx="2608575" cy="3286799"/>
          </a:xfrm>
          <a:prstGeom prst="rect">
            <a:avLst/>
          </a:prstGeom>
          <a:no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pic>
      <p:sp>
        <p:nvSpPr>
          <p:cNvPr id="241" name="Google Shape;241;p28"/>
          <p:cNvSpPr/>
          <p:nvPr/>
        </p:nvSpPr>
        <p:spPr>
          <a:xfrm>
            <a:off x="3177375" y="162875"/>
            <a:ext cx="5705100" cy="3686400"/>
          </a:xfrm>
          <a:prstGeom prst="rect">
            <a:avLst/>
          </a:prstGeom>
          <a:solidFill>
            <a:srgbClr val="D9EAD3">
              <a:alpha val="75320"/>
            </a:srgbClr>
          </a:solid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2600" b="1">
                <a:solidFill>
                  <a:srgbClr val="980000"/>
                </a:solidFill>
                <a:latin typeface="Boogaloo"/>
                <a:ea typeface="Boogaloo"/>
                <a:cs typeface="Boogaloo"/>
                <a:sym typeface="Boogaloo"/>
              </a:rPr>
              <a:t>Paying it forward…</a:t>
            </a:r>
            <a:endParaRPr sz="2600" b="1">
              <a:solidFill>
                <a:srgbClr val="980000"/>
              </a:solidFill>
              <a:latin typeface="Boogaloo"/>
              <a:ea typeface="Boogaloo"/>
              <a:cs typeface="Boogaloo"/>
              <a:sym typeface="Boogaloo"/>
            </a:endParaRPr>
          </a:p>
          <a:p>
            <a:pPr marL="457200" lvl="0" indent="-381000" algn="l" rtl="0">
              <a:spcBef>
                <a:spcPts val="0"/>
              </a:spcBef>
              <a:spcAft>
                <a:spcPts val="0"/>
              </a:spcAft>
              <a:buClr>
                <a:schemeClr val="dk1"/>
              </a:buClr>
              <a:buSzPts val="2400"/>
              <a:buFont typeface="Boogaloo"/>
              <a:buChar char="●"/>
            </a:pPr>
            <a:r>
              <a:rPr lang="en" sz="2400">
                <a:solidFill>
                  <a:schemeClr val="dk1"/>
                </a:solidFill>
                <a:latin typeface="Boogaloo"/>
                <a:ea typeface="Boogaloo"/>
                <a:cs typeface="Boogaloo"/>
                <a:sym typeface="Boogaloo"/>
              </a:rPr>
              <a:t>We will be donating some of these plants to our elementary students, so that they may also learn and appreciate carnivorous plants.</a:t>
            </a:r>
            <a:endParaRPr sz="2400">
              <a:solidFill>
                <a:schemeClr val="dk1"/>
              </a:solidFill>
              <a:latin typeface="Boogaloo"/>
              <a:ea typeface="Boogaloo"/>
              <a:cs typeface="Boogaloo"/>
              <a:sym typeface="Boogaloo"/>
            </a:endParaRPr>
          </a:p>
          <a:p>
            <a:pPr marL="457200" lvl="0" indent="-381000" algn="l" rtl="0">
              <a:spcBef>
                <a:spcPts val="0"/>
              </a:spcBef>
              <a:spcAft>
                <a:spcPts val="0"/>
              </a:spcAft>
              <a:buClr>
                <a:schemeClr val="dk1"/>
              </a:buClr>
              <a:buSzPts val="2400"/>
              <a:buFont typeface="Boogaloo"/>
              <a:buChar char="●"/>
            </a:pPr>
            <a:r>
              <a:rPr lang="en" sz="2400">
                <a:solidFill>
                  <a:schemeClr val="dk1"/>
                </a:solidFill>
                <a:latin typeface="Boogaloo"/>
                <a:ea typeface="Boogaloo"/>
                <a:cs typeface="Boogaloo"/>
                <a:sym typeface="Boogaloo"/>
              </a:rPr>
              <a:t>Once you learn how to care for your plant(s),you will need to teach our Elementary teachers and students how to care for them as well.</a:t>
            </a:r>
            <a:endParaRPr sz="2400">
              <a:solidFill>
                <a:schemeClr val="dk1"/>
              </a:solidFill>
              <a:latin typeface="Boogaloo"/>
              <a:ea typeface="Boogaloo"/>
              <a:cs typeface="Boogaloo"/>
              <a:sym typeface="Boogaloo"/>
            </a:endParaRPr>
          </a:p>
          <a:p>
            <a:pPr marL="914400" lvl="1" indent="-381000" algn="l" rtl="0">
              <a:spcBef>
                <a:spcPts val="0"/>
              </a:spcBef>
              <a:spcAft>
                <a:spcPts val="0"/>
              </a:spcAft>
              <a:buClr>
                <a:schemeClr val="dk1"/>
              </a:buClr>
              <a:buSzPts val="2400"/>
              <a:buFont typeface="Boogaloo"/>
              <a:buChar char="○"/>
            </a:pPr>
            <a:r>
              <a:rPr lang="en" sz="2400">
                <a:solidFill>
                  <a:schemeClr val="dk1"/>
                </a:solidFill>
                <a:latin typeface="Boogaloo"/>
                <a:ea typeface="Boogaloo"/>
                <a:cs typeface="Boogaloo"/>
                <a:sym typeface="Boogaloo"/>
              </a:rPr>
              <a:t>Create an </a:t>
            </a:r>
            <a:r>
              <a:rPr lang="en" sz="2400">
                <a:solidFill>
                  <a:srgbClr val="980000"/>
                </a:solidFill>
                <a:latin typeface="Boogaloo"/>
                <a:ea typeface="Boogaloo"/>
                <a:cs typeface="Boogaloo"/>
                <a:sym typeface="Boogaloo"/>
              </a:rPr>
              <a:t>Instructional Care Sheet </a:t>
            </a:r>
            <a:r>
              <a:rPr lang="en" sz="2400">
                <a:solidFill>
                  <a:schemeClr val="dk1"/>
                </a:solidFill>
                <a:latin typeface="Boogaloo"/>
                <a:ea typeface="Boogaloo"/>
                <a:cs typeface="Boogaloo"/>
                <a:sym typeface="Boogaloo"/>
              </a:rPr>
              <a:t>explaining the proper care for your plant.</a:t>
            </a:r>
            <a:endParaRPr sz="2400">
              <a:solidFill>
                <a:schemeClr val="dk1"/>
              </a:solidFill>
              <a:latin typeface="Boogaloo"/>
              <a:ea typeface="Boogaloo"/>
              <a:cs typeface="Boogaloo"/>
              <a:sym typeface="Boogaloo"/>
            </a:endParaRPr>
          </a:p>
          <a:p>
            <a:pPr marL="914400" lvl="0" indent="0" algn="l" rtl="0">
              <a:spcBef>
                <a:spcPts val="0"/>
              </a:spcBef>
              <a:spcAft>
                <a:spcPts val="0"/>
              </a:spcAft>
              <a:buNone/>
            </a:pPr>
            <a:endParaRPr sz="2400">
              <a:solidFill>
                <a:schemeClr val="dk1"/>
              </a:solidFill>
              <a:latin typeface="Boogaloo"/>
              <a:ea typeface="Boogaloo"/>
              <a:cs typeface="Boogaloo"/>
              <a:sym typeface="Boogalo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9"/>
                                        </p:tgtEl>
                                        <p:attrNameLst>
                                          <p:attrName>style.visibility</p:attrName>
                                        </p:attrNameLst>
                                      </p:cBhvr>
                                      <p:to>
                                        <p:strVal val="visible"/>
                                      </p:to>
                                    </p:set>
                                    <p:animEffect transition="in" filter="fade">
                                      <p:cBhvr>
                                        <p:cTn id="7" dur="1000"/>
                                        <p:tgtEl>
                                          <p:spTgt spid="239"/>
                                        </p:tgtEl>
                                      </p:cBhvr>
                                    </p:animEffect>
                                  </p:childTnLst>
                                </p:cTn>
                              </p:par>
                              <p:par>
                                <p:cTn id="8" presetID="10" presetClass="entr" presetSubtype="0" fill="hold" nodeType="withEffect">
                                  <p:stCondLst>
                                    <p:cond delay="0"/>
                                  </p:stCondLst>
                                  <p:childTnLst>
                                    <p:set>
                                      <p:cBhvr>
                                        <p:cTn id="9" dur="1" fill="hold">
                                          <p:stCondLst>
                                            <p:cond delay="0"/>
                                          </p:stCondLst>
                                        </p:cTn>
                                        <p:tgtEl>
                                          <p:spTgt spid="240"/>
                                        </p:tgtEl>
                                        <p:attrNameLst>
                                          <p:attrName>style.visibility</p:attrName>
                                        </p:attrNameLst>
                                      </p:cBhvr>
                                      <p:to>
                                        <p:strVal val="visible"/>
                                      </p:to>
                                    </p:set>
                                    <p:animEffect transition="in" filter="fade">
                                      <p:cBhvr>
                                        <p:cTn id="10" dur="1000"/>
                                        <p:tgtEl>
                                          <p:spTgt spid="24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1">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1">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1">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9"/>
          <p:cNvSpPr/>
          <p:nvPr/>
        </p:nvSpPr>
        <p:spPr>
          <a:xfrm>
            <a:off x="0" y="20575"/>
            <a:ext cx="9144000" cy="51435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0" y="4074200"/>
            <a:ext cx="9144000" cy="1020300"/>
          </a:xfrm>
          <a:prstGeom prst="rect">
            <a:avLst/>
          </a:prstGeom>
          <a:solidFill>
            <a:srgbClr val="D9EAD3">
              <a:alpha val="75320"/>
            </a:srgbClr>
          </a:solidFill>
          <a:ln w="38100" cap="flat" cmpd="sng">
            <a:solidFill>
              <a:srgbClr val="980000"/>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3400" b="1">
              <a:latin typeface="Eater"/>
              <a:ea typeface="Eater"/>
              <a:cs typeface="Eater"/>
              <a:sym typeface="Eater"/>
            </a:endParaRPr>
          </a:p>
          <a:p>
            <a:pPr marL="0" lvl="0" indent="0" algn="ctr" rtl="0">
              <a:spcBef>
                <a:spcPts val="0"/>
              </a:spcBef>
              <a:spcAft>
                <a:spcPts val="0"/>
              </a:spcAft>
              <a:buNone/>
            </a:pPr>
            <a:r>
              <a:rPr lang="en" sz="3400" b="1">
                <a:latin typeface="Eater"/>
                <a:ea typeface="Eater"/>
                <a:cs typeface="Eater"/>
                <a:sym typeface="Eater"/>
              </a:rPr>
              <a:t>Carnivorous Plants </a:t>
            </a:r>
            <a:r>
              <a:rPr lang="en" sz="3400" b="1">
                <a:solidFill>
                  <a:srgbClr val="980000"/>
                </a:solidFill>
                <a:latin typeface="Eater"/>
                <a:ea typeface="Eater"/>
                <a:cs typeface="Eater"/>
                <a:sym typeface="Eater"/>
              </a:rPr>
              <a:t>Project</a:t>
            </a:r>
            <a:endParaRPr sz="3400" b="1">
              <a:solidFill>
                <a:srgbClr val="980000"/>
              </a:solidFill>
              <a:latin typeface="Eater"/>
              <a:ea typeface="Eater"/>
              <a:cs typeface="Eater"/>
              <a:sym typeface="Eater"/>
            </a:endParaRPr>
          </a:p>
          <a:p>
            <a:pPr marL="0" lvl="0" indent="0" algn="ctr" rtl="0">
              <a:spcBef>
                <a:spcPts val="0"/>
              </a:spcBef>
              <a:spcAft>
                <a:spcPts val="0"/>
              </a:spcAft>
              <a:buNone/>
            </a:pPr>
            <a:endParaRPr sz="2800" b="1">
              <a:latin typeface="Boogaloo"/>
              <a:ea typeface="Boogaloo"/>
              <a:cs typeface="Boogaloo"/>
              <a:sym typeface="Boogaloo"/>
            </a:endParaRPr>
          </a:p>
        </p:txBody>
      </p:sp>
      <p:pic>
        <p:nvPicPr>
          <p:cNvPr id="248" name="Google Shape;248;p29"/>
          <p:cNvPicPr preferRelativeResize="0"/>
          <p:nvPr/>
        </p:nvPicPr>
        <p:blipFill>
          <a:blip r:embed="rId3">
            <a:alphaModFix/>
          </a:blip>
          <a:stretch>
            <a:fillRect/>
          </a:stretch>
        </p:blipFill>
        <p:spPr>
          <a:xfrm>
            <a:off x="297125" y="362675"/>
            <a:ext cx="2608575" cy="3286799"/>
          </a:xfrm>
          <a:prstGeom prst="rect">
            <a:avLst/>
          </a:prstGeom>
          <a:no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pic>
      <p:sp>
        <p:nvSpPr>
          <p:cNvPr id="249" name="Google Shape;249;p29"/>
          <p:cNvSpPr/>
          <p:nvPr/>
        </p:nvSpPr>
        <p:spPr>
          <a:xfrm>
            <a:off x="3177375" y="162875"/>
            <a:ext cx="5705100" cy="3686400"/>
          </a:xfrm>
          <a:prstGeom prst="rect">
            <a:avLst/>
          </a:prstGeom>
          <a:solidFill>
            <a:srgbClr val="D9EAD3">
              <a:alpha val="75320"/>
            </a:srgbClr>
          </a:solid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2600" b="1">
                <a:solidFill>
                  <a:srgbClr val="980000"/>
                </a:solidFill>
                <a:latin typeface="Boogaloo"/>
                <a:ea typeface="Boogaloo"/>
                <a:cs typeface="Boogaloo"/>
                <a:sym typeface="Boogaloo"/>
              </a:rPr>
              <a:t>Paying it forward…</a:t>
            </a:r>
            <a:endParaRPr sz="2400">
              <a:solidFill>
                <a:schemeClr val="dk1"/>
              </a:solidFill>
              <a:latin typeface="Boogaloo"/>
              <a:ea typeface="Boogaloo"/>
              <a:cs typeface="Boogaloo"/>
              <a:sym typeface="Boogaloo"/>
            </a:endParaRPr>
          </a:p>
          <a:p>
            <a:pPr marL="457200" lvl="0" indent="-381000" algn="l" rtl="0">
              <a:spcBef>
                <a:spcPts val="0"/>
              </a:spcBef>
              <a:spcAft>
                <a:spcPts val="0"/>
              </a:spcAft>
              <a:buClr>
                <a:schemeClr val="dk1"/>
              </a:buClr>
              <a:buSzPts val="2400"/>
              <a:buFont typeface="Boogaloo"/>
              <a:buChar char="●"/>
            </a:pPr>
            <a:r>
              <a:rPr lang="en" sz="2400">
                <a:solidFill>
                  <a:schemeClr val="dk1"/>
                </a:solidFill>
                <a:latin typeface="Boogaloo"/>
                <a:ea typeface="Boogaloo"/>
                <a:cs typeface="Boogaloo"/>
                <a:sym typeface="Boogaloo"/>
              </a:rPr>
              <a:t>In addition, you will also create </a:t>
            </a:r>
            <a:r>
              <a:rPr lang="en" sz="2400">
                <a:solidFill>
                  <a:srgbClr val="980000"/>
                </a:solidFill>
                <a:latin typeface="Boogaloo"/>
                <a:ea typeface="Boogaloo"/>
                <a:cs typeface="Boogaloo"/>
                <a:sym typeface="Boogaloo"/>
              </a:rPr>
              <a:t>TWO worksheets</a:t>
            </a:r>
            <a:r>
              <a:rPr lang="en" sz="2400">
                <a:solidFill>
                  <a:schemeClr val="dk1"/>
                </a:solidFill>
                <a:latin typeface="Boogaloo"/>
                <a:ea typeface="Boogaloo"/>
                <a:cs typeface="Boogaloo"/>
                <a:sym typeface="Boogaloo"/>
              </a:rPr>
              <a:t> for students to complete as they learn about their plants</a:t>
            </a:r>
            <a:endParaRPr sz="2400">
              <a:solidFill>
                <a:schemeClr val="dk1"/>
              </a:solidFill>
              <a:latin typeface="Boogaloo"/>
              <a:ea typeface="Boogaloo"/>
              <a:cs typeface="Boogaloo"/>
              <a:sym typeface="Boogaloo"/>
            </a:endParaRPr>
          </a:p>
          <a:p>
            <a:pPr marL="914400" lvl="1" indent="-381000" algn="l" rtl="0">
              <a:spcBef>
                <a:spcPts val="0"/>
              </a:spcBef>
              <a:spcAft>
                <a:spcPts val="0"/>
              </a:spcAft>
              <a:buClr>
                <a:schemeClr val="dk1"/>
              </a:buClr>
              <a:buSzPts val="2400"/>
              <a:buFont typeface="Boogaloo"/>
              <a:buChar char="○"/>
            </a:pPr>
            <a:r>
              <a:rPr lang="en" sz="2400">
                <a:solidFill>
                  <a:schemeClr val="dk1"/>
                </a:solidFill>
                <a:latin typeface="Boogaloo"/>
                <a:ea typeface="Boogaloo"/>
                <a:cs typeface="Boogaloo"/>
                <a:sym typeface="Boogaloo"/>
              </a:rPr>
              <a:t>Suggestions: </a:t>
            </a:r>
            <a:endParaRPr sz="2400">
              <a:solidFill>
                <a:schemeClr val="dk1"/>
              </a:solidFill>
              <a:latin typeface="Boogaloo"/>
              <a:ea typeface="Boogaloo"/>
              <a:cs typeface="Boogaloo"/>
              <a:sym typeface="Boogaloo"/>
            </a:endParaRPr>
          </a:p>
          <a:p>
            <a:pPr marL="1371600" lvl="2" indent="-381000" algn="l" rtl="0">
              <a:spcBef>
                <a:spcPts val="0"/>
              </a:spcBef>
              <a:spcAft>
                <a:spcPts val="0"/>
              </a:spcAft>
              <a:buClr>
                <a:schemeClr val="dk1"/>
              </a:buClr>
              <a:buSzPts val="2400"/>
              <a:buFont typeface="Boogaloo"/>
              <a:buChar char="■"/>
            </a:pPr>
            <a:r>
              <a:rPr lang="en" sz="2400">
                <a:solidFill>
                  <a:schemeClr val="dk1"/>
                </a:solidFill>
                <a:latin typeface="Boogaloo"/>
                <a:ea typeface="Boogaloo"/>
                <a:cs typeface="Boogaloo"/>
                <a:sym typeface="Boogaloo"/>
              </a:rPr>
              <a:t>A food web/chain worksheet</a:t>
            </a:r>
            <a:endParaRPr sz="2400">
              <a:solidFill>
                <a:schemeClr val="dk1"/>
              </a:solidFill>
              <a:latin typeface="Boogaloo"/>
              <a:ea typeface="Boogaloo"/>
              <a:cs typeface="Boogaloo"/>
              <a:sym typeface="Boogaloo"/>
            </a:endParaRPr>
          </a:p>
          <a:p>
            <a:pPr marL="1371600" lvl="2" indent="-381000" algn="l" rtl="0">
              <a:spcBef>
                <a:spcPts val="0"/>
              </a:spcBef>
              <a:spcAft>
                <a:spcPts val="0"/>
              </a:spcAft>
              <a:buClr>
                <a:schemeClr val="dk1"/>
              </a:buClr>
              <a:buSzPts val="2400"/>
              <a:buFont typeface="Boogaloo"/>
              <a:buChar char="■"/>
            </a:pPr>
            <a:r>
              <a:rPr lang="en" sz="2400">
                <a:solidFill>
                  <a:schemeClr val="dk1"/>
                </a:solidFill>
                <a:latin typeface="Boogaloo"/>
                <a:ea typeface="Boogaloo"/>
                <a:cs typeface="Boogaloo"/>
                <a:sym typeface="Boogaloo"/>
              </a:rPr>
              <a:t>Habitats of Carnivorous Plants</a:t>
            </a:r>
            <a:endParaRPr sz="2400">
              <a:solidFill>
                <a:schemeClr val="dk1"/>
              </a:solidFill>
              <a:latin typeface="Boogaloo"/>
              <a:ea typeface="Boogaloo"/>
              <a:cs typeface="Boogaloo"/>
              <a:sym typeface="Boogaloo"/>
            </a:endParaRPr>
          </a:p>
          <a:p>
            <a:pPr marL="1371600" lvl="2" indent="-381000" algn="l" rtl="0">
              <a:spcBef>
                <a:spcPts val="0"/>
              </a:spcBef>
              <a:spcAft>
                <a:spcPts val="0"/>
              </a:spcAft>
              <a:buClr>
                <a:schemeClr val="dk1"/>
              </a:buClr>
              <a:buSzPts val="2400"/>
              <a:buFont typeface="Boogaloo"/>
              <a:buChar char="■"/>
            </a:pPr>
            <a:r>
              <a:rPr lang="en" sz="2400">
                <a:solidFill>
                  <a:schemeClr val="dk1"/>
                </a:solidFill>
                <a:latin typeface="Boogaloo"/>
                <a:ea typeface="Boogaloo"/>
                <a:cs typeface="Boogaloo"/>
                <a:sym typeface="Boogaloo"/>
              </a:rPr>
              <a:t>Adaptations of Carnivorous Plants</a:t>
            </a:r>
            <a:endParaRPr sz="2400">
              <a:solidFill>
                <a:schemeClr val="dk1"/>
              </a:solidFill>
              <a:latin typeface="Boogaloo"/>
              <a:ea typeface="Boogaloo"/>
              <a:cs typeface="Boogaloo"/>
              <a:sym typeface="Boogaloo"/>
            </a:endParaRPr>
          </a:p>
          <a:p>
            <a:pPr marL="1371600" lvl="0" indent="0" algn="l" rtl="0">
              <a:spcBef>
                <a:spcPts val="0"/>
              </a:spcBef>
              <a:spcAft>
                <a:spcPts val="0"/>
              </a:spcAft>
              <a:buNone/>
            </a:pPr>
            <a:endParaRPr sz="2400">
              <a:solidFill>
                <a:schemeClr val="dk1"/>
              </a:solidFill>
              <a:latin typeface="Boogaloo"/>
              <a:ea typeface="Boogaloo"/>
              <a:cs typeface="Boogaloo"/>
              <a:sym typeface="Boogaloo"/>
            </a:endParaRPr>
          </a:p>
          <a:p>
            <a:pPr marL="0" lvl="0" indent="0" algn="l" rtl="0">
              <a:spcBef>
                <a:spcPts val="0"/>
              </a:spcBef>
              <a:spcAft>
                <a:spcPts val="0"/>
              </a:spcAft>
              <a:buNone/>
            </a:pPr>
            <a:endParaRPr sz="2400">
              <a:solidFill>
                <a:schemeClr val="dk1"/>
              </a:solidFill>
              <a:latin typeface="Boogaloo"/>
              <a:ea typeface="Boogaloo"/>
              <a:cs typeface="Boogaloo"/>
              <a:sym typeface="Boogalo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fade">
                                      <p:cBhvr>
                                        <p:cTn id="7" dur="1000"/>
                                        <p:tgtEl>
                                          <p:spTgt spid="247"/>
                                        </p:tgtEl>
                                      </p:cBhvr>
                                    </p:animEffect>
                                  </p:childTnLst>
                                </p:cTn>
                              </p:par>
                              <p:par>
                                <p:cTn id="8" presetID="10" presetClass="entr" presetSubtype="0" fill="hold" nodeType="withEffect">
                                  <p:stCondLst>
                                    <p:cond delay="0"/>
                                  </p:stCondLst>
                                  <p:childTnLst>
                                    <p:set>
                                      <p:cBhvr>
                                        <p:cTn id="9" dur="1" fill="hold">
                                          <p:stCondLst>
                                            <p:cond delay="0"/>
                                          </p:stCondLst>
                                        </p:cTn>
                                        <p:tgtEl>
                                          <p:spTgt spid="248"/>
                                        </p:tgtEl>
                                        <p:attrNameLst>
                                          <p:attrName>style.visibility</p:attrName>
                                        </p:attrNameLst>
                                      </p:cBhvr>
                                      <p:to>
                                        <p:strVal val="visible"/>
                                      </p:to>
                                    </p:set>
                                    <p:animEffect transition="in" filter="fade">
                                      <p:cBhvr>
                                        <p:cTn id="10" dur="1000"/>
                                        <p:tgtEl>
                                          <p:spTgt spid="24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9">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9">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9">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9">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9">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0"/>
          <p:cNvSpPr/>
          <p:nvPr/>
        </p:nvSpPr>
        <p:spPr>
          <a:xfrm>
            <a:off x="0" y="20575"/>
            <a:ext cx="9144000" cy="51435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0"/>
          <p:cNvSpPr/>
          <p:nvPr/>
        </p:nvSpPr>
        <p:spPr>
          <a:xfrm>
            <a:off x="0" y="4074200"/>
            <a:ext cx="9144000" cy="1020300"/>
          </a:xfrm>
          <a:prstGeom prst="rect">
            <a:avLst/>
          </a:prstGeom>
          <a:solidFill>
            <a:srgbClr val="D9EAD3">
              <a:alpha val="75320"/>
            </a:srgbClr>
          </a:solidFill>
          <a:ln w="38100" cap="flat" cmpd="sng">
            <a:solidFill>
              <a:srgbClr val="980000"/>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3400" b="1">
              <a:latin typeface="Eater"/>
              <a:ea typeface="Eater"/>
              <a:cs typeface="Eater"/>
              <a:sym typeface="Eater"/>
            </a:endParaRPr>
          </a:p>
          <a:p>
            <a:pPr marL="0" lvl="0" indent="0" algn="ctr" rtl="0">
              <a:spcBef>
                <a:spcPts val="0"/>
              </a:spcBef>
              <a:spcAft>
                <a:spcPts val="0"/>
              </a:spcAft>
              <a:buNone/>
            </a:pPr>
            <a:r>
              <a:rPr lang="en" sz="3400" b="1">
                <a:latin typeface="Eater"/>
                <a:ea typeface="Eater"/>
                <a:cs typeface="Eater"/>
                <a:sym typeface="Eater"/>
              </a:rPr>
              <a:t>Carnivorous Plants </a:t>
            </a:r>
            <a:r>
              <a:rPr lang="en" sz="3400" b="1">
                <a:solidFill>
                  <a:srgbClr val="980000"/>
                </a:solidFill>
                <a:latin typeface="Eater"/>
                <a:ea typeface="Eater"/>
                <a:cs typeface="Eater"/>
                <a:sym typeface="Eater"/>
              </a:rPr>
              <a:t>Project</a:t>
            </a:r>
            <a:endParaRPr sz="3400" b="1">
              <a:solidFill>
                <a:srgbClr val="980000"/>
              </a:solidFill>
              <a:latin typeface="Eater"/>
              <a:ea typeface="Eater"/>
              <a:cs typeface="Eater"/>
              <a:sym typeface="Eater"/>
            </a:endParaRPr>
          </a:p>
          <a:p>
            <a:pPr marL="0" lvl="0" indent="0" algn="ctr" rtl="0">
              <a:spcBef>
                <a:spcPts val="0"/>
              </a:spcBef>
              <a:spcAft>
                <a:spcPts val="0"/>
              </a:spcAft>
              <a:buNone/>
            </a:pPr>
            <a:endParaRPr sz="2800" b="1">
              <a:latin typeface="Boogaloo"/>
              <a:ea typeface="Boogaloo"/>
              <a:cs typeface="Boogaloo"/>
              <a:sym typeface="Boogaloo"/>
            </a:endParaRPr>
          </a:p>
        </p:txBody>
      </p:sp>
      <p:pic>
        <p:nvPicPr>
          <p:cNvPr id="256" name="Google Shape;256;p30"/>
          <p:cNvPicPr preferRelativeResize="0"/>
          <p:nvPr/>
        </p:nvPicPr>
        <p:blipFill>
          <a:blip r:embed="rId3">
            <a:alphaModFix/>
          </a:blip>
          <a:stretch>
            <a:fillRect/>
          </a:stretch>
        </p:blipFill>
        <p:spPr>
          <a:xfrm>
            <a:off x="297125" y="362675"/>
            <a:ext cx="2608575" cy="3286799"/>
          </a:xfrm>
          <a:prstGeom prst="rect">
            <a:avLst/>
          </a:prstGeom>
          <a:no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pic>
      <p:sp>
        <p:nvSpPr>
          <p:cNvPr id="257" name="Google Shape;257;p30"/>
          <p:cNvSpPr/>
          <p:nvPr/>
        </p:nvSpPr>
        <p:spPr>
          <a:xfrm>
            <a:off x="3177375" y="162875"/>
            <a:ext cx="5705100" cy="3686400"/>
          </a:xfrm>
          <a:prstGeom prst="rect">
            <a:avLst/>
          </a:prstGeom>
          <a:solidFill>
            <a:srgbClr val="D9EAD3">
              <a:alpha val="75320"/>
            </a:srgbClr>
          </a:solid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dk1"/>
                </a:solidFill>
                <a:latin typeface="Boogaloo"/>
                <a:ea typeface="Boogaloo"/>
                <a:cs typeface="Boogaloo"/>
                <a:sym typeface="Boogaloo"/>
              </a:rPr>
              <a:t>Don’t forget to</a:t>
            </a:r>
            <a:endParaRPr sz="3000" b="1">
              <a:solidFill>
                <a:schemeClr val="dk1"/>
              </a:solidFill>
              <a:latin typeface="Boogaloo"/>
              <a:ea typeface="Boogaloo"/>
              <a:cs typeface="Boogaloo"/>
              <a:sym typeface="Boogaloo"/>
            </a:endParaRPr>
          </a:p>
          <a:p>
            <a:pPr marL="0" lvl="0" indent="0" algn="ctr" rtl="0">
              <a:spcBef>
                <a:spcPts val="0"/>
              </a:spcBef>
              <a:spcAft>
                <a:spcPts val="0"/>
              </a:spcAft>
              <a:buNone/>
            </a:pPr>
            <a:endParaRPr sz="2600" b="1">
              <a:solidFill>
                <a:srgbClr val="980000"/>
              </a:solidFill>
              <a:latin typeface="Boogaloo"/>
              <a:ea typeface="Boogaloo"/>
              <a:cs typeface="Boogaloo"/>
              <a:sym typeface="Boogaloo"/>
            </a:endParaRPr>
          </a:p>
          <a:p>
            <a:pPr marL="0" lvl="0" indent="0" algn="ctr" rtl="0">
              <a:spcBef>
                <a:spcPts val="0"/>
              </a:spcBef>
              <a:spcAft>
                <a:spcPts val="0"/>
              </a:spcAft>
              <a:buNone/>
            </a:pPr>
            <a:r>
              <a:rPr lang="en" sz="8200" b="1">
                <a:solidFill>
                  <a:srgbClr val="980000"/>
                </a:solidFill>
                <a:latin typeface="Creepster"/>
                <a:ea typeface="Creepster"/>
                <a:cs typeface="Creepster"/>
                <a:sym typeface="Creepster"/>
              </a:rPr>
              <a:t>HAVE FUN!</a:t>
            </a:r>
            <a:endParaRPr sz="8200" b="1">
              <a:solidFill>
                <a:srgbClr val="980000"/>
              </a:solidFill>
              <a:latin typeface="Creepster"/>
              <a:ea typeface="Creepster"/>
              <a:cs typeface="Creepster"/>
              <a:sym typeface="Creeps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5"/>
                                        </p:tgtEl>
                                        <p:attrNameLst>
                                          <p:attrName>style.visibility</p:attrName>
                                        </p:attrNameLst>
                                      </p:cBhvr>
                                      <p:to>
                                        <p:strVal val="visible"/>
                                      </p:to>
                                    </p:set>
                                    <p:animEffect transition="in" filter="fade">
                                      <p:cBhvr>
                                        <p:cTn id="7" dur="1000"/>
                                        <p:tgtEl>
                                          <p:spTgt spid="255"/>
                                        </p:tgtEl>
                                      </p:cBhvr>
                                    </p:animEffect>
                                  </p:childTnLst>
                                </p:cTn>
                              </p:par>
                              <p:par>
                                <p:cTn id="8" presetID="10" presetClass="entr" presetSubtype="0" fill="hold" nodeType="withEffect">
                                  <p:stCondLst>
                                    <p:cond delay="0"/>
                                  </p:stCondLst>
                                  <p:childTnLst>
                                    <p:set>
                                      <p:cBhvr>
                                        <p:cTn id="9" dur="1" fill="hold">
                                          <p:stCondLst>
                                            <p:cond delay="0"/>
                                          </p:stCondLst>
                                        </p:cTn>
                                        <p:tgtEl>
                                          <p:spTgt spid="256"/>
                                        </p:tgtEl>
                                        <p:attrNameLst>
                                          <p:attrName>style.visibility</p:attrName>
                                        </p:attrNameLst>
                                      </p:cBhvr>
                                      <p:to>
                                        <p:strVal val="visible"/>
                                      </p:to>
                                    </p:set>
                                    <p:animEffect transition="in" filter="fade">
                                      <p:cBhvr>
                                        <p:cTn id="10" dur="1000"/>
                                        <p:tgtEl>
                                          <p:spTgt spid="25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1"/>
          <p:cNvSpPr/>
          <p:nvPr/>
        </p:nvSpPr>
        <p:spPr>
          <a:xfrm>
            <a:off x="0" y="20575"/>
            <a:ext cx="9144000" cy="51435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1"/>
          <p:cNvSpPr/>
          <p:nvPr/>
        </p:nvSpPr>
        <p:spPr>
          <a:xfrm>
            <a:off x="0" y="4074200"/>
            <a:ext cx="9144000" cy="1020300"/>
          </a:xfrm>
          <a:prstGeom prst="rect">
            <a:avLst/>
          </a:prstGeom>
          <a:solidFill>
            <a:srgbClr val="D9EAD3">
              <a:alpha val="75320"/>
            </a:srgbClr>
          </a:solidFill>
          <a:ln w="38100" cap="flat" cmpd="sng">
            <a:solidFill>
              <a:srgbClr val="980000"/>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3400" b="1">
              <a:latin typeface="Eater"/>
              <a:ea typeface="Eater"/>
              <a:cs typeface="Eater"/>
              <a:sym typeface="Eater"/>
            </a:endParaRPr>
          </a:p>
          <a:p>
            <a:pPr marL="0" lvl="0" indent="0" algn="ctr" rtl="0">
              <a:spcBef>
                <a:spcPts val="0"/>
              </a:spcBef>
              <a:spcAft>
                <a:spcPts val="0"/>
              </a:spcAft>
              <a:buNone/>
            </a:pPr>
            <a:r>
              <a:rPr lang="en" sz="3400" b="1">
                <a:latin typeface="Eater"/>
                <a:ea typeface="Eater"/>
                <a:cs typeface="Eater"/>
                <a:sym typeface="Eater"/>
              </a:rPr>
              <a:t>Carnivorous Plants</a:t>
            </a:r>
            <a:endParaRPr sz="3400" b="1">
              <a:solidFill>
                <a:srgbClr val="980000"/>
              </a:solidFill>
              <a:latin typeface="Eater"/>
              <a:ea typeface="Eater"/>
              <a:cs typeface="Eater"/>
              <a:sym typeface="Eater"/>
            </a:endParaRPr>
          </a:p>
          <a:p>
            <a:pPr marL="0" lvl="0" indent="0" algn="ctr" rtl="0">
              <a:spcBef>
                <a:spcPts val="0"/>
              </a:spcBef>
              <a:spcAft>
                <a:spcPts val="0"/>
              </a:spcAft>
              <a:buNone/>
            </a:pPr>
            <a:endParaRPr sz="2800" b="1">
              <a:latin typeface="Boogaloo"/>
              <a:ea typeface="Boogaloo"/>
              <a:cs typeface="Boogaloo"/>
              <a:sym typeface="Boogaloo"/>
            </a:endParaRPr>
          </a:p>
        </p:txBody>
      </p:sp>
      <p:pic>
        <p:nvPicPr>
          <p:cNvPr id="264" name="Google Shape;264;p31"/>
          <p:cNvPicPr preferRelativeResize="0"/>
          <p:nvPr/>
        </p:nvPicPr>
        <p:blipFill>
          <a:blip r:embed="rId3">
            <a:alphaModFix/>
          </a:blip>
          <a:stretch>
            <a:fillRect/>
          </a:stretch>
        </p:blipFill>
        <p:spPr>
          <a:xfrm>
            <a:off x="297125" y="362675"/>
            <a:ext cx="2608575" cy="3286799"/>
          </a:xfrm>
          <a:prstGeom prst="rect">
            <a:avLst/>
          </a:prstGeom>
          <a:no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pic>
      <p:sp>
        <p:nvSpPr>
          <p:cNvPr id="265" name="Google Shape;265;p31"/>
          <p:cNvSpPr/>
          <p:nvPr/>
        </p:nvSpPr>
        <p:spPr>
          <a:xfrm>
            <a:off x="3177375" y="162875"/>
            <a:ext cx="5705100" cy="3686400"/>
          </a:xfrm>
          <a:prstGeom prst="rect">
            <a:avLst/>
          </a:prstGeom>
          <a:solidFill>
            <a:srgbClr val="D9EAD3">
              <a:alpha val="75320"/>
            </a:srgbClr>
          </a:solid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8200" b="1">
                <a:solidFill>
                  <a:srgbClr val="980000"/>
                </a:solidFill>
                <a:latin typeface="Creepster"/>
                <a:ea typeface="Creepster"/>
                <a:cs typeface="Creepster"/>
                <a:sym typeface="Creepster"/>
              </a:rPr>
              <a:t>Future projects</a:t>
            </a:r>
            <a:endParaRPr sz="8200" b="1">
              <a:solidFill>
                <a:srgbClr val="980000"/>
              </a:solidFill>
              <a:latin typeface="Creepster"/>
              <a:ea typeface="Creepster"/>
              <a:cs typeface="Creepster"/>
              <a:sym typeface="Creeps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fade">
                                      <p:cBhvr>
                                        <p:cTn id="7" dur="1000"/>
                                        <p:tgtEl>
                                          <p:spTgt spid="263"/>
                                        </p:tgtEl>
                                      </p:cBhvr>
                                    </p:animEffect>
                                  </p:childTnLst>
                                </p:cTn>
                              </p:par>
                              <p:par>
                                <p:cTn id="8" presetID="10" presetClass="entr" presetSubtype="0" fill="hold" nodeType="withEffect">
                                  <p:stCondLst>
                                    <p:cond delay="0"/>
                                  </p:stCondLst>
                                  <p:childTnLst>
                                    <p:set>
                                      <p:cBhvr>
                                        <p:cTn id="9" dur="1" fill="hold">
                                          <p:stCondLst>
                                            <p:cond delay="0"/>
                                          </p:stCondLst>
                                        </p:cTn>
                                        <p:tgtEl>
                                          <p:spTgt spid="264"/>
                                        </p:tgtEl>
                                        <p:attrNameLst>
                                          <p:attrName>style.visibility</p:attrName>
                                        </p:attrNameLst>
                                      </p:cBhvr>
                                      <p:to>
                                        <p:strVal val="visible"/>
                                      </p:to>
                                    </p:set>
                                    <p:animEffect transition="in" filter="fade">
                                      <p:cBhvr>
                                        <p:cTn id="10" dur="1000"/>
                                        <p:tgtEl>
                                          <p:spTgt spid="26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64" name="Google Shape;64;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65" name="Google Shape;65;p14"/>
          <p:cNvPicPr preferRelativeResize="0"/>
          <p:nvPr/>
        </p:nvPicPr>
        <p:blipFill rotWithShape="1">
          <a:blip r:embed="rId3">
            <a:alphaModFix/>
          </a:blip>
          <a:srcRect b="28397"/>
          <a:stretch/>
        </p:blipFill>
        <p:spPr>
          <a:xfrm>
            <a:off x="0" y="-94850"/>
            <a:ext cx="9144001" cy="5238350"/>
          </a:xfrm>
          <a:prstGeom prst="rect">
            <a:avLst/>
          </a:prstGeom>
          <a:noFill/>
          <a:ln>
            <a:noFill/>
          </a:ln>
        </p:spPr>
      </p:pic>
      <p:sp>
        <p:nvSpPr>
          <p:cNvPr id="66" name="Google Shape;66;p14"/>
          <p:cNvSpPr/>
          <p:nvPr/>
        </p:nvSpPr>
        <p:spPr>
          <a:xfrm>
            <a:off x="0" y="1952850"/>
            <a:ext cx="9144000" cy="1237800"/>
          </a:xfrm>
          <a:prstGeom prst="rect">
            <a:avLst/>
          </a:prstGeom>
          <a:solidFill>
            <a:srgbClr val="D9EAD3">
              <a:alpha val="75320"/>
            </a:srgbClr>
          </a:solid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800" b="1">
                <a:latin typeface="Eater"/>
                <a:ea typeface="Eater"/>
                <a:cs typeface="Eater"/>
                <a:sym typeface="Eater"/>
              </a:rPr>
              <a:t>Carnivorous Plants</a:t>
            </a:r>
            <a:endParaRPr sz="3800" b="1">
              <a:latin typeface="Eater"/>
              <a:ea typeface="Eater"/>
              <a:cs typeface="Eater"/>
              <a:sym typeface="Ea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grpSp>
        <p:nvGrpSpPr>
          <p:cNvPr id="71" name="Google Shape;71;p15"/>
          <p:cNvGrpSpPr/>
          <p:nvPr/>
        </p:nvGrpSpPr>
        <p:grpSpPr>
          <a:xfrm>
            <a:off x="-740175" y="0"/>
            <a:ext cx="9884175" cy="5246374"/>
            <a:chOff x="-740175" y="0"/>
            <a:chExt cx="9884175" cy="5246374"/>
          </a:xfrm>
        </p:grpSpPr>
        <p:pic>
          <p:nvPicPr>
            <p:cNvPr id="72" name="Google Shape;72;p15"/>
            <p:cNvPicPr preferRelativeResize="0"/>
            <p:nvPr/>
          </p:nvPicPr>
          <p:blipFill rotWithShape="1">
            <a:blip r:embed="rId3">
              <a:alphaModFix/>
            </a:blip>
            <a:srcRect t="20451"/>
            <a:stretch/>
          </p:blipFill>
          <p:spPr>
            <a:xfrm>
              <a:off x="4572000" y="0"/>
              <a:ext cx="4572000" cy="2424700"/>
            </a:xfrm>
            <a:prstGeom prst="rect">
              <a:avLst/>
            </a:prstGeom>
            <a:noFill/>
            <a:ln>
              <a:noFill/>
            </a:ln>
          </p:spPr>
        </p:pic>
        <p:pic>
          <p:nvPicPr>
            <p:cNvPr id="73" name="Google Shape;73;p15"/>
            <p:cNvPicPr preferRelativeResize="0"/>
            <p:nvPr/>
          </p:nvPicPr>
          <p:blipFill>
            <a:blip r:embed="rId4">
              <a:alphaModFix/>
            </a:blip>
            <a:stretch>
              <a:fillRect/>
            </a:stretch>
          </p:blipFill>
          <p:spPr>
            <a:xfrm>
              <a:off x="0" y="0"/>
              <a:ext cx="4572001" cy="3429009"/>
            </a:xfrm>
            <a:prstGeom prst="rect">
              <a:avLst/>
            </a:prstGeom>
            <a:noFill/>
            <a:ln>
              <a:noFill/>
            </a:ln>
          </p:spPr>
        </p:pic>
        <p:pic>
          <p:nvPicPr>
            <p:cNvPr id="74" name="Google Shape;74;p15"/>
            <p:cNvPicPr preferRelativeResize="0"/>
            <p:nvPr/>
          </p:nvPicPr>
          <p:blipFill rotWithShape="1">
            <a:blip r:embed="rId5">
              <a:alphaModFix/>
            </a:blip>
            <a:srcRect l="-16196" t="7407" r="22087"/>
            <a:stretch/>
          </p:blipFill>
          <p:spPr>
            <a:xfrm>
              <a:off x="-740175" y="2424700"/>
              <a:ext cx="4299474" cy="2821674"/>
            </a:xfrm>
            <a:prstGeom prst="rect">
              <a:avLst/>
            </a:prstGeom>
            <a:noFill/>
            <a:ln>
              <a:noFill/>
            </a:ln>
          </p:spPr>
        </p:pic>
        <p:pic>
          <p:nvPicPr>
            <p:cNvPr id="75" name="Google Shape;75;p15"/>
            <p:cNvPicPr preferRelativeResize="0"/>
            <p:nvPr/>
          </p:nvPicPr>
          <p:blipFill rotWithShape="1">
            <a:blip r:embed="rId6">
              <a:alphaModFix/>
            </a:blip>
            <a:srcRect l="34512" t="-2858" b="21192"/>
            <a:stretch/>
          </p:blipFill>
          <p:spPr>
            <a:xfrm>
              <a:off x="3559300" y="2310250"/>
              <a:ext cx="3139375" cy="2936124"/>
            </a:xfrm>
            <a:prstGeom prst="rect">
              <a:avLst/>
            </a:prstGeom>
            <a:noFill/>
            <a:ln>
              <a:noFill/>
            </a:ln>
          </p:spPr>
        </p:pic>
      </p:grpSp>
      <p:sp>
        <p:nvSpPr>
          <p:cNvPr id="76" name="Google Shape;76;p1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77" name="Google Shape;77;p1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78" name="Google Shape;78;p15"/>
          <p:cNvPicPr preferRelativeResize="0"/>
          <p:nvPr/>
        </p:nvPicPr>
        <p:blipFill rotWithShape="1">
          <a:blip r:embed="rId7">
            <a:alphaModFix/>
          </a:blip>
          <a:srcRect l="35512"/>
          <a:stretch/>
        </p:blipFill>
        <p:spPr>
          <a:xfrm>
            <a:off x="6666000" y="2364500"/>
            <a:ext cx="2478000" cy="2881875"/>
          </a:xfrm>
          <a:prstGeom prst="rect">
            <a:avLst/>
          </a:prstGeom>
          <a:noFill/>
          <a:ln>
            <a:noFill/>
          </a:ln>
        </p:spPr>
      </p:pic>
      <p:sp>
        <p:nvSpPr>
          <p:cNvPr id="79" name="Google Shape;79;p15"/>
          <p:cNvSpPr/>
          <p:nvPr/>
        </p:nvSpPr>
        <p:spPr>
          <a:xfrm>
            <a:off x="0" y="20575"/>
            <a:ext cx="9144000" cy="52464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5"/>
          <p:cNvSpPr/>
          <p:nvPr/>
        </p:nvSpPr>
        <p:spPr>
          <a:xfrm>
            <a:off x="0" y="1987525"/>
            <a:ext cx="9144000" cy="1237800"/>
          </a:xfrm>
          <a:prstGeom prst="rect">
            <a:avLst/>
          </a:prstGeom>
          <a:solidFill>
            <a:srgbClr val="D9EAD3">
              <a:alpha val="75320"/>
            </a:srgbClr>
          </a:solid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800" b="1">
                <a:latin typeface="Eater"/>
                <a:ea typeface="Eater"/>
                <a:cs typeface="Eater"/>
                <a:sym typeface="Eater"/>
              </a:rPr>
              <a:t>Carnivorous Plants</a:t>
            </a:r>
            <a:endParaRPr sz="3800" b="1">
              <a:latin typeface="Eater"/>
              <a:ea typeface="Eater"/>
              <a:cs typeface="Eater"/>
              <a:sym typeface="Ea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80"/>
                                        </p:tgtEl>
                                      </p:cBhvr>
                                    </p:animEffect>
                                    <p:set>
                                      <p:cBhvr>
                                        <p:cTn id="7" dur="1" fill="hold">
                                          <p:stCondLst>
                                            <p:cond delay="1000"/>
                                          </p:stCondLst>
                                        </p:cTn>
                                        <p:tgtEl>
                                          <p:spTgt spid="80"/>
                                        </p:tgtEl>
                                        <p:attrNameLst>
                                          <p:attrName>style.visibility</p:attrName>
                                        </p:attrNameLst>
                                      </p:cBhvr>
                                      <p:to>
                                        <p:strVal val="hidden"/>
                                      </p:to>
                                    </p:se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1000"/>
                                        <p:tgtEl>
                                          <p:spTgt spid="79"/>
                                        </p:tgtEl>
                                      </p:cBhvr>
                                    </p:animEffect>
                                    <p:set>
                                      <p:cBhvr>
                                        <p:cTn id="11" dur="1" fill="hold">
                                          <p:stCondLst>
                                            <p:cond delay="1000"/>
                                          </p:stCondLst>
                                        </p:cTn>
                                        <p:tgtEl>
                                          <p:spTgt spid="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86" name="Google Shape;86;p1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grpSp>
        <p:nvGrpSpPr>
          <p:cNvPr id="87" name="Google Shape;87;p16"/>
          <p:cNvGrpSpPr/>
          <p:nvPr/>
        </p:nvGrpSpPr>
        <p:grpSpPr>
          <a:xfrm>
            <a:off x="-740175" y="0"/>
            <a:ext cx="9884175" cy="5246374"/>
            <a:chOff x="-740175" y="0"/>
            <a:chExt cx="9884175" cy="5246374"/>
          </a:xfrm>
        </p:grpSpPr>
        <p:pic>
          <p:nvPicPr>
            <p:cNvPr id="88" name="Google Shape;88;p16"/>
            <p:cNvPicPr preferRelativeResize="0"/>
            <p:nvPr/>
          </p:nvPicPr>
          <p:blipFill rotWithShape="1">
            <a:blip r:embed="rId3">
              <a:alphaModFix/>
            </a:blip>
            <a:srcRect t="20451"/>
            <a:stretch/>
          </p:blipFill>
          <p:spPr>
            <a:xfrm>
              <a:off x="4572000" y="0"/>
              <a:ext cx="4572000" cy="2424700"/>
            </a:xfrm>
            <a:prstGeom prst="rect">
              <a:avLst/>
            </a:prstGeom>
            <a:noFill/>
            <a:ln>
              <a:noFill/>
            </a:ln>
          </p:spPr>
        </p:pic>
        <p:pic>
          <p:nvPicPr>
            <p:cNvPr id="89" name="Google Shape;89;p16"/>
            <p:cNvPicPr preferRelativeResize="0"/>
            <p:nvPr/>
          </p:nvPicPr>
          <p:blipFill>
            <a:blip r:embed="rId4">
              <a:alphaModFix/>
            </a:blip>
            <a:stretch>
              <a:fillRect/>
            </a:stretch>
          </p:blipFill>
          <p:spPr>
            <a:xfrm>
              <a:off x="0" y="0"/>
              <a:ext cx="4572001" cy="3429009"/>
            </a:xfrm>
            <a:prstGeom prst="rect">
              <a:avLst/>
            </a:prstGeom>
            <a:noFill/>
            <a:ln>
              <a:noFill/>
            </a:ln>
          </p:spPr>
        </p:pic>
        <p:pic>
          <p:nvPicPr>
            <p:cNvPr id="90" name="Google Shape;90;p16"/>
            <p:cNvPicPr preferRelativeResize="0"/>
            <p:nvPr/>
          </p:nvPicPr>
          <p:blipFill rotWithShape="1">
            <a:blip r:embed="rId5">
              <a:alphaModFix/>
            </a:blip>
            <a:srcRect l="-16196" t="7407" r="22087"/>
            <a:stretch/>
          </p:blipFill>
          <p:spPr>
            <a:xfrm>
              <a:off x="-740175" y="2424700"/>
              <a:ext cx="4299474" cy="2821674"/>
            </a:xfrm>
            <a:prstGeom prst="rect">
              <a:avLst/>
            </a:prstGeom>
            <a:noFill/>
            <a:ln>
              <a:noFill/>
            </a:ln>
          </p:spPr>
        </p:pic>
        <p:pic>
          <p:nvPicPr>
            <p:cNvPr id="91" name="Google Shape;91;p16"/>
            <p:cNvPicPr preferRelativeResize="0"/>
            <p:nvPr/>
          </p:nvPicPr>
          <p:blipFill rotWithShape="1">
            <a:blip r:embed="rId6">
              <a:alphaModFix/>
            </a:blip>
            <a:srcRect l="34512" t="-2858" b="21192"/>
            <a:stretch/>
          </p:blipFill>
          <p:spPr>
            <a:xfrm>
              <a:off x="3559300" y="2310250"/>
              <a:ext cx="3139375" cy="2936124"/>
            </a:xfrm>
            <a:prstGeom prst="rect">
              <a:avLst/>
            </a:prstGeom>
            <a:noFill/>
            <a:ln>
              <a:noFill/>
            </a:ln>
          </p:spPr>
        </p:pic>
      </p:grpSp>
      <p:sp>
        <p:nvSpPr>
          <p:cNvPr id="92" name="Google Shape;92;p16"/>
          <p:cNvSpPr/>
          <p:nvPr/>
        </p:nvSpPr>
        <p:spPr>
          <a:xfrm>
            <a:off x="0" y="1606525"/>
            <a:ext cx="4572000" cy="460800"/>
          </a:xfrm>
          <a:prstGeom prst="rect">
            <a:avLst/>
          </a:prstGeom>
          <a:solidFill>
            <a:srgbClr val="D9EAD3">
              <a:alpha val="75320"/>
            </a:srgbClr>
          </a:solidFill>
          <a:ln w="1905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600" b="1">
                <a:latin typeface="Eater"/>
                <a:ea typeface="Eater"/>
                <a:cs typeface="Eater"/>
                <a:sym typeface="Eater"/>
              </a:rPr>
              <a:t>Cobra Lily</a:t>
            </a:r>
            <a:endParaRPr sz="2600" b="1">
              <a:latin typeface="Eater"/>
              <a:ea typeface="Eater"/>
              <a:cs typeface="Eater"/>
              <a:sym typeface="Eater"/>
            </a:endParaRPr>
          </a:p>
        </p:txBody>
      </p:sp>
      <p:sp>
        <p:nvSpPr>
          <p:cNvPr id="93" name="Google Shape;93;p16"/>
          <p:cNvSpPr/>
          <p:nvPr/>
        </p:nvSpPr>
        <p:spPr>
          <a:xfrm>
            <a:off x="4572000" y="1606525"/>
            <a:ext cx="4572000" cy="460800"/>
          </a:xfrm>
          <a:prstGeom prst="rect">
            <a:avLst/>
          </a:prstGeom>
          <a:solidFill>
            <a:srgbClr val="D9EAD3">
              <a:alpha val="75320"/>
            </a:srgbClr>
          </a:solidFill>
          <a:ln w="1905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600" b="1">
                <a:latin typeface="Eater"/>
                <a:ea typeface="Eater"/>
                <a:cs typeface="Eater"/>
                <a:sym typeface="Eater"/>
              </a:rPr>
              <a:t>butterwort</a:t>
            </a:r>
            <a:endParaRPr sz="2600" b="1">
              <a:latin typeface="Eater"/>
              <a:ea typeface="Eater"/>
              <a:cs typeface="Eater"/>
              <a:sym typeface="Eater"/>
            </a:endParaRPr>
          </a:p>
        </p:txBody>
      </p:sp>
      <p:sp>
        <p:nvSpPr>
          <p:cNvPr id="94" name="Google Shape;94;p16"/>
          <p:cNvSpPr/>
          <p:nvPr/>
        </p:nvSpPr>
        <p:spPr>
          <a:xfrm>
            <a:off x="0" y="4214125"/>
            <a:ext cx="3579900" cy="792600"/>
          </a:xfrm>
          <a:prstGeom prst="rect">
            <a:avLst/>
          </a:prstGeom>
          <a:solidFill>
            <a:srgbClr val="D9EAD3">
              <a:alpha val="75320"/>
            </a:srgbClr>
          </a:solidFill>
          <a:ln w="1905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600" b="1">
                <a:latin typeface="Eater"/>
                <a:ea typeface="Eater"/>
                <a:cs typeface="Eater"/>
                <a:sym typeface="Eater"/>
              </a:rPr>
              <a:t>spoonleaved- sundew</a:t>
            </a:r>
            <a:endParaRPr sz="2600" b="1">
              <a:latin typeface="Eater"/>
              <a:ea typeface="Eater"/>
              <a:cs typeface="Eater"/>
              <a:sym typeface="Eater"/>
            </a:endParaRPr>
          </a:p>
        </p:txBody>
      </p:sp>
      <p:sp>
        <p:nvSpPr>
          <p:cNvPr id="95" name="Google Shape;95;p16"/>
          <p:cNvSpPr/>
          <p:nvPr/>
        </p:nvSpPr>
        <p:spPr>
          <a:xfrm>
            <a:off x="3579900" y="4393525"/>
            <a:ext cx="3086100" cy="460800"/>
          </a:xfrm>
          <a:prstGeom prst="rect">
            <a:avLst/>
          </a:prstGeom>
          <a:solidFill>
            <a:srgbClr val="D9EAD3">
              <a:alpha val="75320"/>
            </a:srgbClr>
          </a:solidFill>
          <a:ln w="1905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600" b="1">
                <a:latin typeface="Eater"/>
                <a:ea typeface="Eater"/>
                <a:cs typeface="Eater"/>
                <a:sym typeface="Eater"/>
              </a:rPr>
              <a:t>bladderwort</a:t>
            </a:r>
            <a:endParaRPr sz="2600" b="1">
              <a:latin typeface="Eater"/>
              <a:ea typeface="Eater"/>
              <a:cs typeface="Eater"/>
              <a:sym typeface="Eater"/>
            </a:endParaRPr>
          </a:p>
        </p:txBody>
      </p:sp>
      <p:grpSp>
        <p:nvGrpSpPr>
          <p:cNvPr id="96" name="Google Shape;96;p16"/>
          <p:cNvGrpSpPr/>
          <p:nvPr/>
        </p:nvGrpSpPr>
        <p:grpSpPr>
          <a:xfrm>
            <a:off x="6666000" y="2364500"/>
            <a:ext cx="2478000" cy="2881875"/>
            <a:chOff x="6666000" y="2364500"/>
            <a:chExt cx="2478000" cy="2881875"/>
          </a:xfrm>
        </p:grpSpPr>
        <p:pic>
          <p:nvPicPr>
            <p:cNvPr id="97" name="Google Shape;97;p16"/>
            <p:cNvPicPr preferRelativeResize="0"/>
            <p:nvPr/>
          </p:nvPicPr>
          <p:blipFill rotWithShape="1">
            <a:blip r:embed="rId7">
              <a:alphaModFix/>
            </a:blip>
            <a:srcRect l="35512"/>
            <a:stretch/>
          </p:blipFill>
          <p:spPr>
            <a:xfrm>
              <a:off x="6666000" y="2364500"/>
              <a:ext cx="2478000" cy="2881875"/>
            </a:xfrm>
            <a:prstGeom prst="rect">
              <a:avLst/>
            </a:prstGeom>
            <a:noFill/>
            <a:ln>
              <a:noFill/>
            </a:ln>
          </p:spPr>
        </p:pic>
        <p:sp>
          <p:nvSpPr>
            <p:cNvPr id="98" name="Google Shape;98;p16"/>
            <p:cNvSpPr/>
            <p:nvPr/>
          </p:nvSpPr>
          <p:spPr>
            <a:xfrm>
              <a:off x="6666000" y="4214125"/>
              <a:ext cx="2478000" cy="792600"/>
            </a:xfrm>
            <a:prstGeom prst="rect">
              <a:avLst/>
            </a:prstGeom>
            <a:solidFill>
              <a:srgbClr val="D9EAD3">
                <a:alpha val="75320"/>
              </a:srgbClr>
            </a:solidFill>
            <a:ln w="1905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600" b="1">
                  <a:latin typeface="Eater"/>
                  <a:ea typeface="Eater"/>
                  <a:cs typeface="Eater"/>
                  <a:sym typeface="Eater"/>
                </a:rPr>
                <a:t>Pitcher plant</a:t>
              </a:r>
              <a:endParaRPr sz="2600" b="1">
                <a:latin typeface="Eater"/>
                <a:ea typeface="Eater"/>
                <a:cs typeface="Eater"/>
                <a:sym typeface="Eate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7"/>
          <p:cNvSpPr/>
          <p:nvPr/>
        </p:nvSpPr>
        <p:spPr>
          <a:xfrm>
            <a:off x="0" y="20575"/>
            <a:ext cx="9144000" cy="51435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 name="Google Shape;104;p17"/>
          <p:cNvGrpSpPr/>
          <p:nvPr/>
        </p:nvGrpSpPr>
        <p:grpSpPr>
          <a:xfrm>
            <a:off x="0" y="20575"/>
            <a:ext cx="3165400" cy="2106425"/>
            <a:chOff x="0" y="20575"/>
            <a:chExt cx="3165400" cy="2106425"/>
          </a:xfrm>
        </p:grpSpPr>
        <p:pic>
          <p:nvPicPr>
            <p:cNvPr id="105" name="Google Shape;105;p17"/>
            <p:cNvPicPr preferRelativeResize="0"/>
            <p:nvPr/>
          </p:nvPicPr>
          <p:blipFill>
            <a:blip r:embed="rId3">
              <a:alphaModFix/>
            </a:blip>
            <a:stretch>
              <a:fillRect/>
            </a:stretch>
          </p:blipFill>
          <p:spPr>
            <a:xfrm>
              <a:off x="0" y="20575"/>
              <a:ext cx="3165400" cy="2106425"/>
            </a:xfrm>
            <a:prstGeom prst="rect">
              <a:avLst/>
            </a:prstGeom>
            <a:noFill/>
            <a:ln>
              <a:noFill/>
            </a:ln>
          </p:spPr>
        </p:pic>
        <p:sp>
          <p:nvSpPr>
            <p:cNvPr id="106" name="Google Shape;106;p17"/>
            <p:cNvSpPr/>
            <p:nvPr/>
          </p:nvSpPr>
          <p:spPr>
            <a:xfrm>
              <a:off x="0" y="1530325"/>
              <a:ext cx="3165300" cy="460800"/>
            </a:xfrm>
            <a:prstGeom prst="rect">
              <a:avLst/>
            </a:prstGeom>
            <a:solidFill>
              <a:srgbClr val="D9EAD3">
                <a:alpha val="75320"/>
              </a:srgbClr>
            </a:solidFill>
            <a:ln w="1905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a:latin typeface="Eater"/>
                  <a:ea typeface="Eater"/>
                  <a:cs typeface="Eater"/>
                  <a:sym typeface="Eater"/>
                </a:rPr>
                <a:t>Venus flytrap</a:t>
              </a:r>
              <a:endParaRPr sz="2500" b="1" dirty="0">
                <a:latin typeface="Eater"/>
                <a:ea typeface="Eater"/>
                <a:cs typeface="Eater"/>
                <a:sym typeface="Eater"/>
              </a:endParaRPr>
            </a:p>
          </p:txBody>
        </p:sp>
      </p:grpSp>
      <p:grpSp>
        <p:nvGrpSpPr>
          <p:cNvPr id="107" name="Google Shape;107;p17"/>
          <p:cNvGrpSpPr/>
          <p:nvPr/>
        </p:nvGrpSpPr>
        <p:grpSpPr>
          <a:xfrm>
            <a:off x="3165400" y="20575"/>
            <a:ext cx="3003000" cy="2106425"/>
            <a:chOff x="3165400" y="20575"/>
            <a:chExt cx="3003000" cy="2106425"/>
          </a:xfrm>
        </p:grpSpPr>
        <p:pic>
          <p:nvPicPr>
            <p:cNvPr id="108" name="Google Shape;108;p17"/>
            <p:cNvPicPr preferRelativeResize="0"/>
            <p:nvPr/>
          </p:nvPicPr>
          <p:blipFill>
            <a:blip r:embed="rId4">
              <a:alphaModFix/>
            </a:blip>
            <a:stretch>
              <a:fillRect/>
            </a:stretch>
          </p:blipFill>
          <p:spPr>
            <a:xfrm>
              <a:off x="3165400" y="20575"/>
              <a:ext cx="3003000" cy="2106425"/>
            </a:xfrm>
            <a:prstGeom prst="rect">
              <a:avLst/>
            </a:prstGeom>
            <a:noFill/>
            <a:ln>
              <a:noFill/>
            </a:ln>
          </p:spPr>
        </p:pic>
        <p:sp>
          <p:nvSpPr>
            <p:cNvPr id="109" name="Google Shape;109;p17"/>
            <p:cNvSpPr/>
            <p:nvPr/>
          </p:nvSpPr>
          <p:spPr>
            <a:xfrm>
              <a:off x="3165400" y="1547375"/>
              <a:ext cx="3003000" cy="460800"/>
            </a:xfrm>
            <a:prstGeom prst="rect">
              <a:avLst/>
            </a:prstGeom>
            <a:solidFill>
              <a:srgbClr val="D9EAD3">
                <a:alpha val="75320"/>
              </a:srgbClr>
            </a:solidFill>
            <a:ln w="1905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a:latin typeface="Eater"/>
                  <a:ea typeface="Eater"/>
                  <a:cs typeface="Eater"/>
                  <a:sym typeface="Eater"/>
                </a:rPr>
                <a:t>Pitcher plant</a:t>
              </a:r>
              <a:endParaRPr sz="2500" b="1" dirty="0">
                <a:latin typeface="Eater"/>
                <a:ea typeface="Eater"/>
                <a:cs typeface="Eater"/>
                <a:sym typeface="Eater"/>
              </a:endParaRPr>
            </a:p>
          </p:txBody>
        </p:sp>
      </p:grpSp>
      <p:grpSp>
        <p:nvGrpSpPr>
          <p:cNvPr id="110" name="Google Shape;110;p17"/>
          <p:cNvGrpSpPr/>
          <p:nvPr/>
        </p:nvGrpSpPr>
        <p:grpSpPr>
          <a:xfrm>
            <a:off x="6141000" y="34700"/>
            <a:ext cx="3003000" cy="2106425"/>
            <a:chOff x="6141000" y="34700"/>
            <a:chExt cx="3003000" cy="2106425"/>
          </a:xfrm>
        </p:grpSpPr>
        <p:pic>
          <p:nvPicPr>
            <p:cNvPr id="111" name="Google Shape;111;p17"/>
            <p:cNvPicPr preferRelativeResize="0"/>
            <p:nvPr/>
          </p:nvPicPr>
          <p:blipFill rotWithShape="1">
            <a:blip r:embed="rId5">
              <a:alphaModFix/>
            </a:blip>
            <a:srcRect l="5132"/>
            <a:stretch/>
          </p:blipFill>
          <p:spPr>
            <a:xfrm>
              <a:off x="6141000" y="34700"/>
              <a:ext cx="3003000" cy="2106425"/>
            </a:xfrm>
            <a:prstGeom prst="rect">
              <a:avLst/>
            </a:prstGeom>
            <a:noFill/>
            <a:ln>
              <a:noFill/>
            </a:ln>
          </p:spPr>
        </p:pic>
        <p:sp>
          <p:nvSpPr>
            <p:cNvPr id="112" name="Google Shape;112;p17"/>
            <p:cNvSpPr/>
            <p:nvPr/>
          </p:nvSpPr>
          <p:spPr>
            <a:xfrm>
              <a:off x="6141000" y="1547375"/>
              <a:ext cx="3003000" cy="460800"/>
            </a:xfrm>
            <a:prstGeom prst="rect">
              <a:avLst/>
            </a:prstGeom>
            <a:solidFill>
              <a:srgbClr val="D9EAD3">
                <a:alpha val="75320"/>
              </a:srgbClr>
            </a:solidFill>
            <a:ln w="1905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600" b="1">
                  <a:latin typeface="Eater"/>
                  <a:ea typeface="Eater"/>
                  <a:cs typeface="Eater"/>
                  <a:sym typeface="Eater"/>
                </a:rPr>
                <a:t>sundew</a:t>
              </a:r>
              <a:endParaRPr sz="2600" b="1">
                <a:latin typeface="Eater"/>
                <a:ea typeface="Eater"/>
                <a:cs typeface="Eater"/>
                <a:sym typeface="Eater"/>
              </a:endParaRPr>
            </a:p>
          </p:txBody>
        </p:sp>
      </p:grpSp>
      <p:grpSp>
        <p:nvGrpSpPr>
          <p:cNvPr id="113" name="Google Shape;113;p17"/>
          <p:cNvGrpSpPr/>
          <p:nvPr/>
        </p:nvGrpSpPr>
        <p:grpSpPr>
          <a:xfrm>
            <a:off x="-163850" y="2050800"/>
            <a:ext cx="3397200" cy="2117950"/>
            <a:chOff x="-163850" y="2050800"/>
            <a:chExt cx="3397200" cy="2117950"/>
          </a:xfrm>
        </p:grpSpPr>
        <p:pic>
          <p:nvPicPr>
            <p:cNvPr id="114" name="Google Shape;114;p17"/>
            <p:cNvPicPr preferRelativeResize="0"/>
            <p:nvPr/>
          </p:nvPicPr>
          <p:blipFill rotWithShape="1">
            <a:blip r:embed="rId6">
              <a:alphaModFix/>
            </a:blip>
            <a:srcRect l="-5214" r="293"/>
            <a:stretch/>
          </p:blipFill>
          <p:spPr>
            <a:xfrm>
              <a:off x="-163850" y="2050800"/>
              <a:ext cx="3321150" cy="2117950"/>
            </a:xfrm>
            <a:prstGeom prst="rect">
              <a:avLst/>
            </a:prstGeom>
            <a:noFill/>
            <a:ln>
              <a:noFill/>
            </a:ln>
          </p:spPr>
        </p:pic>
        <p:sp>
          <p:nvSpPr>
            <p:cNvPr id="115" name="Google Shape;115;p17"/>
            <p:cNvSpPr/>
            <p:nvPr/>
          </p:nvSpPr>
          <p:spPr>
            <a:xfrm>
              <a:off x="-87650" y="3559350"/>
              <a:ext cx="3321000" cy="460800"/>
            </a:xfrm>
            <a:prstGeom prst="rect">
              <a:avLst/>
            </a:prstGeom>
            <a:solidFill>
              <a:srgbClr val="D9EAD3">
                <a:alpha val="75320"/>
              </a:srgbClr>
            </a:solidFill>
            <a:ln w="1905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600" b="1">
                  <a:latin typeface="Eater"/>
                  <a:ea typeface="Eater"/>
                  <a:cs typeface="Eater"/>
                  <a:sym typeface="Eater"/>
                </a:rPr>
                <a:t>butterwort</a:t>
              </a:r>
              <a:endParaRPr sz="2600" b="1">
                <a:latin typeface="Eater"/>
                <a:ea typeface="Eater"/>
                <a:cs typeface="Eater"/>
                <a:sym typeface="Eater"/>
              </a:endParaRPr>
            </a:p>
          </p:txBody>
        </p:sp>
      </p:grpSp>
      <p:grpSp>
        <p:nvGrpSpPr>
          <p:cNvPr id="116" name="Google Shape;116;p17"/>
          <p:cNvGrpSpPr/>
          <p:nvPr/>
        </p:nvGrpSpPr>
        <p:grpSpPr>
          <a:xfrm>
            <a:off x="3219800" y="2042650"/>
            <a:ext cx="2880500" cy="2106425"/>
            <a:chOff x="3219800" y="2042650"/>
            <a:chExt cx="2880500" cy="2106425"/>
          </a:xfrm>
        </p:grpSpPr>
        <p:pic>
          <p:nvPicPr>
            <p:cNvPr id="117" name="Google Shape;117;p17"/>
            <p:cNvPicPr preferRelativeResize="0"/>
            <p:nvPr/>
          </p:nvPicPr>
          <p:blipFill>
            <a:blip r:embed="rId7">
              <a:alphaModFix/>
            </a:blip>
            <a:stretch>
              <a:fillRect/>
            </a:stretch>
          </p:blipFill>
          <p:spPr>
            <a:xfrm>
              <a:off x="3219800" y="2042650"/>
              <a:ext cx="2866799" cy="2106425"/>
            </a:xfrm>
            <a:prstGeom prst="rect">
              <a:avLst/>
            </a:prstGeom>
            <a:noFill/>
            <a:ln>
              <a:noFill/>
            </a:ln>
          </p:spPr>
        </p:pic>
        <p:sp>
          <p:nvSpPr>
            <p:cNvPr id="118" name="Google Shape;118;p17"/>
            <p:cNvSpPr/>
            <p:nvPr/>
          </p:nvSpPr>
          <p:spPr>
            <a:xfrm>
              <a:off x="3233500" y="3559350"/>
              <a:ext cx="2866800" cy="460800"/>
            </a:xfrm>
            <a:prstGeom prst="rect">
              <a:avLst/>
            </a:prstGeom>
            <a:solidFill>
              <a:srgbClr val="D9EAD3">
                <a:alpha val="75320"/>
              </a:srgbClr>
            </a:solidFill>
            <a:ln w="1905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a:latin typeface="Eater"/>
                  <a:ea typeface="Eater"/>
                  <a:cs typeface="Eater"/>
                  <a:sym typeface="Eater"/>
                </a:rPr>
                <a:t>Monkey cups</a:t>
              </a:r>
              <a:endParaRPr sz="2500" b="1" dirty="0">
                <a:latin typeface="Eater"/>
                <a:ea typeface="Eater"/>
                <a:cs typeface="Eater"/>
                <a:sym typeface="Eater"/>
              </a:endParaRPr>
            </a:p>
          </p:txBody>
        </p:sp>
      </p:grpSp>
      <p:grpSp>
        <p:nvGrpSpPr>
          <p:cNvPr id="119" name="Google Shape;119;p17"/>
          <p:cNvGrpSpPr/>
          <p:nvPr/>
        </p:nvGrpSpPr>
        <p:grpSpPr>
          <a:xfrm>
            <a:off x="6100300" y="2050800"/>
            <a:ext cx="3077700" cy="2090150"/>
            <a:chOff x="6100300" y="2050800"/>
            <a:chExt cx="3077700" cy="2090150"/>
          </a:xfrm>
        </p:grpSpPr>
        <p:pic>
          <p:nvPicPr>
            <p:cNvPr id="120" name="Google Shape;120;p17"/>
            <p:cNvPicPr preferRelativeResize="0"/>
            <p:nvPr/>
          </p:nvPicPr>
          <p:blipFill>
            <a:blip r:embed="rId8">
              <a:alphaModFix/>
            </a:blip>
            <a:stretch>
              <a:fillRect/>
            </a:stretch>
          </p:blipFill>
          <p:spPr>
            <a:xfrm>
              <a:off x="6141000" y="2050800"/>
              <a:ext cx="3003000" cy="2090150"/>
            </a:xfrm>
            <a:prstGeom prst="rect">
              <a:avLst/>
            </a:prstGeom>
            <a:noFill/>
            <a:ln>
              <a:noFill/>
            </a:ln>
          </p:spPr>
        </p:pic>
        <p:sp>
          <p:nvSpPr>
            <p:cNvPr id="121" name="Google Shape;121;p17"/>
            <p:cNvSpPr/>
            <p:nvPr/>
          </p:nvSpPr>
          <p:spPr>
            <a:xfrm>
              <a:off x="6100300" y="3559350"/>
              <a:ext cx="3077700" cy="460800"/>
            </a:xfrm>
            <a:prstGeom prst="rect">
              <a:avLst/>
            </a:prstGeom>
            <a:solidFill>
              <a:srgbClr val="D9EAD3">
                <a:alpha val="75320"/>
              </a:srgbClr>
            </a:solidFill>
            <a:ln w="1905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600" b="1">
                  <a:latin typeface="Eater"/>
                  <a:ea typeface="Eater"/>
                  <a:cs typeface="Eater"/>
                  <a:sym typeface="Eater"/>
                </a:rPr>
                <a:t>bladderwort</a:t>
              </a:r>
              <a:endParaRPr sz="2600" b="1">
                <a:latin typeface="Eater"/>
                <a:ea typeface="Eater"/>
                <a:cs typeface="Eater"/>
                <a:sym typeface="Eater"/>
              </a:endParaRPr>
            </a:p>
          </p:txBody>
        </p:sp>
      </p:grpSp>
      <p:sp>
        <p:nvSpPr>
          <p:cNvPr id="122" name="Google Shape;122;p17"/>
          <p:cNvSpPr/>
          <p:nvPr/>
        </p:nvSpPr>
        <p:spPr>
          <a:xfrm>
            <a:off x="0" y="4074200"/>
            <a:ext cx="9144000" cy="1020300"/>
          </a:xfrm>
          <a:prstGeom prst="rect">
            <a:avLst/>
          </a:prstGeom>
          <a:solidFill>
            <a:srgbClr val="D9EAD3">
              <a:alpha val="75320"/>
            </a:srgbClr>
          </a:solid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400" b="1">
                <a:latin typeface="Eater"/>
                <a:ea typeface="Eater"/>
                <a:cs typeface="Eater"/>
                <a:sym typeface="Eater"/>
              </a:rPr>
              <a:t>Carnivorous Plants</a:t>
            </a:r>
            <a:endParaRPr sz="3400" b="1">
              <a:latin typeface="Eater"/>
              <a:ea typeface="Eater"/>
              <a:cs typeface="Eater"/>
              <a:sym typeface="Eater"/>
            </a:endParaRPr>
          </a:p>
          <a:p>
            <a:pPr marL="0" lvl="0" indent="0" algn="ctr" rtl="0">
              <a:spcBef>
                <a:spcPts val="0"/>
              </a:spcBef>
              <a:spcAft>
                <a:spcPts val="0"/>
              </a:spcAft>
              <a:buNone/>
            </a:pPr>
            <a:r>
              <a:rPr lang="en" sz="2800" b="1">
                <a:latin typeface="Boogaloo"/>
                <a:ea typeface="Boogaloo"/>
                <a:cs typeface="Boogaloo"/>
                <a:sym typeface="Boogaloo"/>
              </a:rPr>
              <a:t>(That can be grown indoors)</a:t>
            </a:r>
            <a:endParaRPr sz="2800" b="1">
              <a:latin typeface="Boogaloo"/>
              <a:ea typeface="Boogaloo"/>
              <a:cs typeface="Boogaloo"/>
              <a:sym typeface="Boogalo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22"/>
                                        </p:tgtEl>
                                        <p:attrNameLst>
                                          <p:attrName>style.visibility</p:attrName>
                                        </p:attrNameLst>
                                      </p:cBhvr>
                                      <p:to>
                                        <p:strVal val="visible"/>
                                      </p:to>
                                    </p:set>
                                    <p:anim calcmode="lin" valueType="num">
                                      <p:cBhvr additive="base">
                                        <p:cTn id="7" dur="1000"/>
                                        <p:tgtEl>
                                          <p:spTgt spid="122"/>
                                        </p:tgtEl>
                                        <p:attrNameLst>
                                          <p:attrName>ppt_w</p:attrName>
                                        </p:attrNameLst>
                                      </p:cBhvr>
                                      <p:tavLst>
                                        <p:tav tm="0">
                                          <p:val>
                                            <p:strVal val="0"/>
                                          </p:val>
                                        </p:tav>
                                        <p:tav tm="100000">
                                          <p:val>
                                            <p:strVal val="#ppt_w"/>
                                          </p:val>
                                        </p:tav>
                                      </p:tavLst>
                                    </p:anim>
                                    <p:anim calcmode="lin" valueType="num">
                                      <p:cBhvr additive="base">
                                        <p:cTn id="8" dur="1000"/>
                                        <p:tgtEl>
                                          <p:spTgt spid="122"/>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4"/>
                                        </p:tgtEl>
                                        <p:attrNameLst>
                                          <p:attrName>style.visibility</p:attrName>
                                        </p:attrNameLst>
                                      </p:cBhvr>
                                      <p:to>
                                        <p:strVal val="visible"/>
                                      </p:to>
                                    </p:set>
                                    <p:animEffect transition="in" filter="fade">
                                      <p:cBhvr>
                                        <p:cTn id="13" dur="1000"/>
                                        <p:tgtEl>
                                          <p:spTgt spid="104"/>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07"/>
                                        </p:tgtEl>
                                        <p:attrNameLst>
                                          <p:attrName>style.visibility</p:attrName>
                                        </p:attrNameLst>
                                      </p:cBhvr>
                                      <p:to>
                                        <p:strVal val="visible"/>
                                      </p:to>
                                    </p:set>
                                    <p:animEffect transition="in" filter="fade">
                                      <p:cBhvr>
                                        <p:cTn id="17" dur="1000"/>
                                        <p:tgtEl>
                                          <p:spTgt spid="107"/>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10"/>
                                        </p:tgtEl>
                                        <p:attrNameLst>
                                          <p:attrName>style.visibility</p:attrName>
                                        </p:attrNameLst>
                                      </p:cBhvr>
                                      <p:to>
                                        <p:strVal val="visible"/>
                                      </p:to>
                                    </p:set>
                                    <p:animEffect transition="in" filter="fade">
                                      <p:cBhvr>
                                        <p:cTn id="21" dur="1000"/>
                                        <p:tgtEl>
                                          <p:spTgt spid="110"/>
                                        </p:tgtEl>
                                      </p:cBhvr>
                                    </p:animEffect>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113"/>
                                        </p:tgtEl>
                                        <p:attrNameLst>
                                          <p:attrName>style.visibility</p:attrName>
                                        </p:attrNameLst>
                                      </p:cBhvr>
                                      <p:to>
                                        <p:strVal val="visible"/>
                                      </p:to>
                                    </p:set>
                                    <p:animEffect transition="in" filter="fade">
                                      <p:cBhvr>
                                        <p:cTn id="25" dur="1000"/>
                                        <p:tgtEl>
                                          <p:spTgt spid="113"/>
                                        </p:tgtEl>
                                      </p:cBhvr>
                                    </p:animEffect>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116"/>
                                        </p:tgtEl>
                                        <p:attrNameLst>
                                          <p:attrName>style.visibility</p:attrName>
                                        </p:attrNameLst>
                                      </p:cBhvr>
                                      <p:to>
                                        <p:strVal val="visible"/>
                                      </p:to>
                                    </p:set>
                                    <p:animEffect transition="in" filter="fade">
                                      <p:cBhvr>
                                        <p:cTn id="29" dur="1000"/>
                                        <p:tgtEl>
                                          <p:spTgt spid="116"/>
                                        </p:tgtEl>
                                      </p:cBhvr>
                                    </p:animEffect>
                                  </p:childTnLst>
                                </p:cTn>
                              </p:par>
                            </p:childTnLst>
                          </p:cTn>
                        </p:par>
                        <p:par>
                          <p:cTn id="30" fill="hold">
                            <p:stCondLst>
                              <p:cond delay="5000"/>
                            </p:stCondLst>
                            <p:childTnLst>
                              <p:par>
                                <p:cTn id="31" presetID="10" presetClass="entr" presetSubtype="0" fill="hold" nodeType="afterEffect">
                                  <p:stCondLst>
                                    <p:cond delay="0"/>
                                  </p:stCondLst>
                                  <p:childTnLst>
                                    <p:set>
                                      <p:cBhvr>
                                        <p:cTn id="32" dur="1" fill="hold">
                                          <p:stCondLst>
                                            <p:cond delay="0"/>
                                          </p:stCondLst>
                                        </p:cTn>
                                        <p:tgtEl>
                                          <p:spTgt spid="119"/>
                                        </p:tgtEl>
                                        <p:attrNameLst>
                                          <p:attrName>style.visibility</p:attrName>
                                        </p:attrNameLst>
                                      </p:cBhvr>
                                      <p:to>
                                        <p:strVal val="visible"/>
                                      </p:to>
                                    </p:set>
                                    <p:animEffect transition="in" filter="fade">
                                      <p:cBhvr>
                                        <p:cTn id="33" dur="10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8"/>
          <p:cNvSpPr/>
          <p:nvPr/>
        </p:nvSpPr>
        <p:spPr>
          <a:xfrm>
            <a:off x="0" y="20575"/>
            <a:ext cx="9144000" cy="51435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8"/>
          <p:cNvSpPr/>
          <p:nvPr/>
        </p:nvSpPr>
        <p:spPr>
          <a:xfrm>
            <a:off x="0" y="4074200"/>
            <a:ext cx="9144000" cy="1020300"/>
          </a:xfrm>
          <a:prstGeom prst="rect">
            <a:avLst/>
          </a:prstGeom>
          <a:solidFill>
            <a:srgbClr val="D9EAD3">
              <a:alpha val="75320"/>
            </a:srgbClr>
          </a:solid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400" b="1">
                <a:latin typeface="Eater"/>
                <a:ea typeface="Eater"/>
                <a:cs typeface="Eater"/>
                <a:sym typeface="Eater"/>
              </a:rPr>
              <a:t>Carnivorous Plants</a:t>
            </a:r>
            <a:endParaRPr sz="3400" b="1">
              <a:latin typeface="Eater"/>
              <a:ea typeface="Eater"/>
              <a:cs typeface="Eater"/>
              <a:sym typeface="Eater"/>
            </a:endParaRPr>
          </a:p>
          <a:p>
            <a:pPr marL="0" lvl="0" indent="0" algn="ctr" rtl="0">
              <a:spcBef>
                <a:spcPts val="0"/>
              </a:spcBef>
              <a:spcAft>
                <a:spcPts val="0"/>
              </a:spcAft>
              <a:buNone/>
            </a:pPr>
            <a:r>
              <a:rPr lang="en" sz="2800" b="1">
                <a:latin typeface="Boogaloo"/>
                <a:ea typeface="Boogaloo"/>
                <a:cs typeface="Boogaloo"/>
                <a:sym typeface="Boogaloo"/>
              </a:rPr>
              <a:t>(That can be grown indoors)</a:t>
            </a:r>
            <a:endParaRPr sz="2800" b="1">
              <a:latin typeface="Boogaloo"/>
              <a:ea typeface="Boogaloo"/>
              <a:cs typeface="Boogaloo"/>
              <a:sym typeface="Boogaloo"/>
            </a:endParaRPr>
          </a:p>
        </p:txBody>
      </p:sp>
      <p:sp>
        <p:nvSpPr>
          <p:cNvPr id="129" name="Google Shape;129;p18"/>
          <p:cNvSpPr/>
          <p:nvPr/>
        </p:nvSpPr>
        <p:spPr>
          <a:xfrm>
            <a:off x="0" y="285750"/>
            <a:ext cx="9144000" cy="3524400"/>
          </a:xfrm>
          <a:prstGeom prst="rect">
            <a:avLst/>
          </a:prstGeom>
          <a:solidFill>
            <a:srgbClr val="D9EAD3">
              <a:alpha val="75320"/>
            </a:srgbClr>
          </a:solid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2600" b="1">
                <a:solidFill>
                  <a:srgbClr val="980000"/>
                </a:solidFill>
                <a:latin typeface="Boogaloo"/>
                <a:ea typeface="Boogaloo"/>
                <a:cs typeface="Boogaloo"/>
                <a:sym typeface="Boogaloo"/>
              </a:rPr>
              <a:t>Question #1</a:t>
            </a:r>
            <a:r>
              <a:rPr lang="en" sz="2600" b="1">
                <a:latin typeface="Boogaloo"/>
                <a:ea typeface="Boogaloo"/>
                <a:cs typeface="Boogaloo"/>
                <a:sym typeface="Boogaloo"/>
              </a:rPr>
              <a:t> - What type of </a:t>
            </a:r>
            <a:r>
              <a:rPr lang="en" sz="2600" b="1" u="sng">
                <a:latin typeface="Boogaloo"/>
                <a:ea typeface="Boogaloo"/>
                <a:cs typeface="Boogaloo"/>
                <a:sym typeface="Boogaloo"/>
              </a:rPr>
              <a:t>habitat</a:t>
            </a:r>
            <a:r>
              <a:rPr lang="en" sz="2600" b="1">
                <a:latin typeface="Boogaloo"/>
                <a:ea typeface="Boogaloo"/>
                <a:cs typeface="Boogaloo"/>
                <a:sym typeface="Boogaloo"/>
              </a:rPr>
              <a:t> can your plant be found?</a:t>
            </a:r>
            <a:endParaRPr sz="2600" b="1">
              <a:latin typeface="Boogaloo"/>
              <a:ea typeface="Boogaloo"/>
              <a:cs typeface="Boogaloo"/>
              <a:sym typeface="Boogaloo"/>
            </a:endParaRPr>
          </a:p>
          <a:p>
            <a:pPr marL="0" lvl="0" indent="0" algn="l" rtl="0">
              <a:spcBef>
                <a:spcPts val="0"/>
              </a:spcBef>
              <a:spcAft>
                <a:spcPts val="0"/>
              </a:spcAft>
              <a:buNone/>
            </a:pPr>
            <a:r>
              <a:rPr lang="en" sz="2600" b="1">
                <a:latin typeface="Boogaloo"/>
                <a:ea typeface="Boogaloo"/>
                <a:cs typeface="Boogaloo"/>
                <a:sym typeface="Boogaloo"/>
              </a:rPr>
              <a:t>				Some species of these plants CAN be found on Long Island!</a:t>
            </a:r>
            <a:endParaRPr sz="2600" b="1">
              <a:latin typeface="Boogaloo"/>
              <a:ea typeface="Boogaloo"/>
              <a:cs typeface="Boogaloo"/>
              <a:sym typeface="Boogaloo"/>
            </a:endParaRPr>
          </a:p>
          <a:p>
            <a:pPr marL="0" lvl="0" indent="0" algn="l" rtl="0">
              <a:spcBef>
                <a:spcPts val="0"/>
              </a:spcBef>
              <a:spcAft>
                <a:spcPts val="0"/>
              </a:spcAft>
              <a:buNone/>
            </a:pPr>
            <a:endParaRPr sz="2600" b="1">
              <a:latin typeface="Boogaloo"/>
              <a:ea typeface="Boogaloo"/>
              <a:cs typeface="Boogaloo"/>
              <a:sym typeface="Boogaloo"/>
            </a:endParaRPr>
          </a:p>
          <a:p>
            <a:pPr marL="0" lvl="0" indent="0" algn="l" rtl="0">
              <a:spcBef>
                <a:spcPts val="0"/>
              </a:spcBef>
              <a:spcAft>
                <a:spcPts val="0"/>
              </a:spcAft>
              <a:buNone/>
            </a:pPr>
            <a:r>
              <a:rPr lang="en" sz="2600" b="1">
                <a:solidFill>
                  <a:srgbClr val="980000"/>
                </a:solidFill>
                <a:latin typeface="Boogaloo"/>
                <a:ea typeface="Boogaloo"/>
                <a:cs typeface="Boogaloo"/>
                <a:sym typeface="Boogaloo"/>
              </a:rPr>
              <a:t>Question #2</a:t>
            </a:r>
            <a:r>
              <a:rPr lang="en" sz="2600" b="1">
                <a:latin typeface="Boogaloo"/>
                <a:ea typeface="Boogaloo"/>
                <a:cs typeface="Boogaloo"/>
                <a:sym typeface="Boogaloo"/>
              </a:rPr>
              <a:t> - What is a main food source of your plant?</a:t>
            </a:r>
            <a:endParaRPr sz="2600" b="1">
              <a:latin typeface="Boogaloo"/>
              <a:ea typeface="Boogaloo"/>
              <a:cs typeface="Boogaloo"/>
              <a:sym typeface="Boogaloo"/>
            </a:endParaRPr>
          </a:p>
          <a:p>
            <a:pPr marL="0" lvl="0" indent="0" algn="l" rtl="0">
              <a:spcBef>
                <a:spcPts val="0"/>
              </a:spcBef>
              <a:spcAft>
                <a:spcPts val="0"/>
              </a:spcAft>
              <a:buNone/>
            </a:pPr>
            <a:endParaRPr sz="2600" b="1">
              <a:latin typeface="Boogaloo"/>
              <a:ea typeface="Boogaloo"/>
              <a:cs typeface="Boogaloo"/>
              <a:sym typeface="Boogaloo"/>
            </a:endParaRPr>
          </a:p>
          <a:p>
            <a:pPr marL="1771650" lvl="0" indent="-1771650" algn="l" rtl="0">
              <a:spcBef>
                <a:spcPts val="0"/>
              </a:spcBef>
              <a:spcAft>
                <a:spcPts val="0"/>
              </a:spcAft>
              <a:buNone/>
            </a:pPr>
            <a:r>
              <a:rPr lang="en" sz="2600" b="1">
                <a:solidFill>
                  <a:srgbClr val="980000"/>
                </a:solidFill>
                <a:latin typeface="Boogaloo"/>
                <a:ea typeface="Boogaloo"/>
                <a:cs typeface="Boogaloo"/>
                <a:sym typeface="Boogaloo"/>
              </a:rPr>
              <a:t>Question #3</a:t>
            </a:r>
            <a:r>
              <a:rPr lang="en" sz="2600" b="1">
                <a:latin typeface="Boogaloo"/>
                <a:ea typeface="Boogaloo"/>
                <a:cs typeface="Boogaloo"/>
                <a:sym typeface="Boogaloo"/>
              </a:rPr>
              <a:t> - What is the main mechanism used to capture food by your plant?</a:t>
            </a:r>
            <a:endParaRPr sz="2600" b="1">
              <a:latin typeface="Boogaloo"/>
              <a:ea typeface="Boogaloo"/>
              <a:cs typeface="Boogaloo"/>
              <a:sym typeface="Boogalo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10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9"/>
          <p:cNvSpPr/>
          <p:nvPr/>
        </p:nvSpPr>
        <p:spPr>
          <a:xfrm>
            <a:off x="0" y="20575"/>
            <a:ext cx="9144000" cy="51435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9"/>
          <p:cNvSpPr/>
          <p:nvPr/>
        </p:nvSpPr>
        <p:spPr>
          <a:xfrm>
            <a:off x="0" y="285750"/>
            <a:ext cx="9144000" cy="3524400"/>
          </a:xfrm>
          <a:prstGeom prst="rect">
            <a:avLst/>
          </a:prstGeom>
          <a:solidFill>
            <a:srgbClr val="D9EAD3">
              <a:alpha val="75320"/>
            </a:srgbClr>
          </a:solid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2600" b="1">
                <a:solidFill>
                  <a:srgbClr val="980000"/>
                </a:solidFill>
                <a:latin typeface="Boogaloo"/>
                <a:ea typeface="Boogaloo"/>
                <a:cs typeface="Boogaloo"/>
                <a:sym typeface="Boogaloo"/>
              </a:rPr>
              <a:t>Question #1</a:t>
            </a:r>
            <a:r>
              <a:rPr lang="en" sz="2600" b="1">
                <a:latin typeface="Boogaloo"/>
                <a:ea typeface="Boogaloo"/>
                <a:cs typeface="Boogaloo"/>
                <a:sym typeface="Boogaloo"/>
              </a:rPr>
              <a:t> - What type of </a:t>
            </a:r>
            <a:r>
              <a:rPr lang="en" sz="2600" b="1" u="sng">
                <a:latin typeface="Boogaloo"/>
                <a:ea typeface="Boogaloo"/>
                <a:cs typeface="Boogaloo"/>
                <a:sym typeface="Boogaloo"/>
              </a:rPr>
              <a:t>habitat</a:t>
            </a:r>
            <a:r>
              <a:rPr lang="en" sz="2600" b="1">
                <a:latin typeface="Boogaloo"/>
                <a:ea typeface="Boogaloo"/>
                <a:cs typeface="Boogaloo"/>
                <a:sym typeface="Boogaloo"/>
              </a:rPr>
              <a:t> can your plant be found?</a:t>
            </a:r>
            <a:endParaRPr sz="2600" b="1">
              <a:latin typeface="Boogaloo"/>
              <a:ea typeface="Boogaloo"/>
              <a:cs typeface="Boogaloo"/>
              <a:sym typeface="Boogaloo"/>
            </a:endParaRPr>
          </a:p>
          <a:p>
            <a:pPr marL="0" lvl="0" indent="0" algn="l" rtl="0">
              <a:spcBef>
                <a:spcPts val="0"/>
              </a:spcBef>
              <a:spcAft>
                <a:spcPts val="0"/>
              </a:spcAft>
              <a:buNone/>
            </a:pPr>
            <a:r>
              <a:rPr lang="en" sz="2600" b="1">
                <a:latin typeface="Boogaloo"/>
                <a:ea typeface="Boogaloo"/>
                <a:cs typeface="Boogaloo"/>
                <a:sym typeface="Boogaloo"/>
              </a:rPr>
              <a:t>				Some species of these plants CAN be found on Long Island!</a:t>
            </a:r>
            <a:endParaRPr sz="2600" b="1">
              <a:latin typeface="Boogaloo"/>
              <a:ea typeface="Boogaloo"/>
              <a:cs typeface="Boogaloo"/>
              <a:sym typeface="Boogaloo"/>
            </a:endParaRPr>
          </a:p>
          <a:p>
            <a:pPr marL="0" lvl="0" indent="0" algn="l" rtl="0">
              <a:spcBef>
                <a:spcPts val="0"/>
              </a:spcBef>
              <a:spcAft>
                <a:spcPts val="0"/>
              </a:spcAft>
              <a:buNone/>
            </a:pPr>
            <a:endParaRPr sz="2600" b="1">
              <a:latin typeface="Boogaloo"/>
              <a:ea typeface="Boogaloo"/>
              <a:cs typeface="Boogaloo"/>
              <a:sym typeface="Boogaloo"/>
            </a:endParaRPr>
          </a:p>
          <a:p>
            <a:pPr marL="0" lvl="0" indent="0" algn="l" rtl="0">
              <a:spcBef>
                <a:spcPts val="0"/>
              </a:spcBef>
              <a:spcAft>
                <a:spcPts val="0"/>
              </a:spcAft>
              <a:buNone/>
            </a:pPr>
            <a:r>
              <a:rPr lang="en" sz="2600" b="1">
                <a:solidFill>
                  <a:srgbClr val="980000"/>
                </a:solidFill>
                <a:latin typeface="Boogaloo"/>
                <a:ea typeface="Boogaloo"/>
                <a:cs typeface="Boogaloo"/>
                <a:sym typeface="Boogaloo"/>
              </a:rPr>
              <a:t>Question #2</a:t>
            </a:r>
            <a:r>
              <a:rPr lang="en" sz="2600" b="1">
                <a:latin typeface="Boogaloo"/>
                <a:ea typeface="Boogaloo"/>
                <a:cs typeface="Boogaloo"/>
                <a:sym typeface="Boogaloo"/>
              </a:rPr>
              <a:t> - What is a main food source of your plant?</a:t>
            </a:r>
            <a:endParaRPr sz="2600" b="1">
              <a:latin typeface="Boogaloo"/>
              <a:ea typeface="Boogaloo"/>
              <a:cs typeface="Boogaloo"/>
              <a:sym typeface="Boogaloo"/>
            </a:endParaRPr>
          </a:p>
          <a:p>
            <a:pPr marL="0" lvl="0" indent="0" algn="l" rtl="0">
              <a:spcBef>
                <a:spcPts val="0"/>
              </a:spcBef>
              <a:spcAft>
                <a:spcPts val="0"/>
              </a:spcAft>
              <a:buNone/>
            </a:pPr>
            <a:endParaRPr sz="2600" b="1">
              <a:latin typeface="Boogaloo"/>
              <a:ea typeface="Boogaloo"/>
              <a:cs typeface="Boogaloo"/>
              <a:sym typeface="Boogaloo"/>
            </a:endParaRPr>
          </a:p>
          <a:p>
            <a:pPr marL="1771650" lvl="0" indent="-1771650" algn="l" rtl="0">
              <a:spcBef>
                <a:spcPts val="0"/>
              </a:spcBef>
              <a:spcAft>
                <a:spcPts val="0"/>
              </a:spcAft>
              <a:buNone/>
            </a:pPr>
            <a:r>
              <a:rPr lang="en" sz="2600" b="1">
                <a:solidFill>
                  <a:srgbClr val="980000"/>
                </a:solidFill>
                <a:latin typeface="Boogaloo"/>
                <a:ea typeface="Boogaloo"/>
                <a:cs typeface="Boogaloo"/>
                <a:sym typeface="Boogaloo"/>
              </a:rPr>
              <a:t>Question #3</a:t>
            </a:r>
            <a:r>
              <a:rPr lang="en" sz="2600" b="1">
                <a:latin typeface="Boogaloo"/>
                <a:ea typeface="Boogaloo"/>
                <a:cs typeface="Boogaloo"/>
                <a:sym typeface="Boogaloo"/>
              </a:rPr>
              <a:t> - What is the main mechanism used to capture food by your plant?</a:t>
            </a:r>
            <a:endParaRPr sz="2600" b="1">
              <a:latin typeface="Boogaloo"/>
              <a:ea typeface="Boogaloo"/>
              <a:cs typeface="Boogaloo"/>
              <a:sym typeface="Boogaloo"/>
            </a:endParaRPr>
          </a:p>
        </p:txBody>
      </p:sp>
      <p:pic>
        <p:nvPicPr>
          <p:cNvPr id="136" name="Google Shape;136;p19" descr="This video is a 10 minute countdown timer for classroom use shows time lapse footage of sprouts growing.  &#10;&#10;SUBSCRIBE:  https://tinyurl.com/y29j7ruq &#10;&#10;Video credit:&#10;Lentil sprouting Haft-sin time lapse by Always Shooting&#10;https://commons.wikimedia.org/wiki/File:Lentil_sprouting_Haft-sin_time_lapse.webm&#10;&#10;Music credit: &#10;Hungarian Rhapsody No. 2 by Liszt&#10;&#10;#CountdownTimer #Plants #ScienceTimer" title="Seed Germination-10 Minute Countdown">
            <a:hlinkClick r:id="rId3"/>
          </p:cNvPr>
          <p:cNvPicPr preferRelativeResize="0"/>
          <p:nvPr/>
        </p:nvPicPr>
        <p:blipFill>
          <a:blip r:embed="rId4">
            <a:alphaModFix/>
          </a:blip>
          <a:stretch>
            <a:fillRect/>
          </a:stretch>
        </p:blipFill>
        <p:spPr>
          <a:xfrm>
            <a:off x="3048000" y="3429000"/>
            <a:ext cx="3048000" cy="171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fade">
                                      <p:cBhvr>
                                        <p:cTn id="7" dur="10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0"/>
          <p:cNvSpPr/>
          <p:nvPr/>
        </p:nvSpPr>
        <p:spPr>
          <a:xfrm>
            <a:off x="0" y="20575"/>
            <a:ext cx="9144000" cy="51435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 name="Google Shape;142;p20"/>
          <p:cNvGrpSpPr/>
          <p:nvPr/>
        </p:nvGrpSpPr>
        <p:grpSpPr>
          <a:xfrm>
            <a:off x="0" y="20575"/>
            <a:ext cx="3165400" cy="2106425"/>
            <a:chOff x="0" y="20575"/>
            <a:chExt cx="3165400" cy="2106425"/>
          </a:xfrm>
        </p:grpSpPr>
        <p:pic>
          <p:nvPicPr>
            <p:cNvPr id="143" name="Google Shape;143;p20"/>
            <p:cNvPicPr preferRelativeResize="0"/>
            <p:nvPr/>
          </p:nvPicPr>
          <p:blipFill>
            <a:blip r:embed="rId3">
              <a:alphaModFix/>
            </a:blip>
            <a:stretch>
              <a:fillRect/>
            </a:stretch>
          </p:blipFill>
          <p:spPr>
            <a:xfrm>
              <a:off x="0" y="20575"/>
              <a:ext cx="3165400" cy="2106425"/>
            </a:xfrm>
            <a:prstGeom prst="rect">
              <a:avLst/>
            </a:prstGeom>
            <a:noFill/>
            <a:ln>
              <a:noFill/>
            </a:ln>
          </p:spPr>
        </p:pic>
        <p:sp>
          <p:nvSpPr>
            <p:cNvPr id="144" name="Google Shape;144;p20"/>
            <p:cNvSpPr/>
            <p:nvPr/>
          </p:nvSpPr>
          <p:spPr>
            <a:xfrm>
              <a:off x="0" y="1530325"/>
              <a:ext cx="3165300" cy="460800"/>
            </a:xfrm>
            <a:prstGeom prst="rect">
              <a:avLst/>
            </a:prstGeom>
            <a:solidFill>
              <a:srgbClr val="D9EAD3">
                <a:alpha val="75320"/>
              </a:srgbClr>
            </a:solidFill>
            <a:ln w="1905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a:latin typeface="Eater"/>
                  <a:ea typeface="Eater"/>
                  <a:cs typeface="Eater"/>
                  <a:sym typeface="Eater"/>
                </a:rPr>
                <a:t>Venus flytrap</a:t>
              </a:r>
              <a:endParaRPr sz="2500" b="1" dirty="0">
                <a:latin typeface="Eater"/>
                <a:ea typeface="Eater"/>
                <a:cs typeface="Eater"/>
                <a:sym typeface="Eater"/>
              </a:endParaRPr>
            </a:p>
          </p:txBody>
        </p:sp>
      </p:grpSp>
      <p:grpSp>
        <p:nvGrpSpPr>
          <p:cNvPr id="145" name="Google Shape;145;p20"/>
          <p:cNvGrpSpPr/>
          <p:nvPr/>
        </p:nvGrpSpPr>
        <p:grpSpPr>
          <a:xfrm>
            <a:off x="3165400" y="20575"/>
            <a:ext cx="3003000" cy="2106425"/>
            <a:chOff x="3165400" y="20575"/>
            <a:chExt cx="3003000" cy="2106425"/>
          </a:xfrm>
        </p:grpSpPr>
        <p:pic>
          <p:nvPicPr>
            <p:cNvPr id="146" name="Google Shape;146;p20"/>
            <p:cNvPicPr preferRelativeResize="0"/>
            <p:nvPr/>
          </p:nvPicPr>
          <p:blipFill>
            <a:blip r:embed="rId4">
              <a:alphaModFix/>
            </a:blip>
            <a:stretch>
              <a:fillRect/>
            </a:stretch>
          </p:blipFill>
          <p:spPr>
            <a:xfrm>
              <a:off x="3165400" y="20575"/>
              <a:ext cx="3003000" cy="2106425"/>
            </a:xfrm>
            <a:prstGeom prst="rect">
              <a:avLst/>
            </a:prstGeom>
            <a:noFill/>
            <a:ln>
              <a:noFill/>
            </a:ln>
          </p:spPr>
        </p:pic>
        <p:sp>
          <p:nvSpPr>
            <p:cNvPr id="147" name="Google Shape;147;p20"/>
            <p:cNvSpPr/>
            <p:nvPr/>
          </p:nvSpPr>
          <p:spPr>
            <a:xfrm>
              <a:off x="3165400" y="1547375"/>
              <a:ext cx="3003000" cy="460800"/>
            </a:xfrm>
            <a:prstGeom prst="rect">
              <a:avLst/>
            </a:prstGeom>
            <a:solidFill>
              <a:srgbClr val="D9EAD3">
                <a:alpha val="75320"/>
              </a:srgbClr>
            </a:solidFill>
            <a:ln w="1905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a:latin typeface="Eater"/>
                  <a:ea typeface="Eater"/>
                  <a:cs typeface="Eater"/>
                  <a:sym typeface="Eater"/>
                </a:rPr>
                <a:t>Pitcher plant</a:t>
              </a:r>
              <a:endParaRPr sz="2500" b="1" dirty="0">
                <a:latin typeface="Eater"/>
                <a:ea typeface="Eater"/>
                <a:cs typeface="Eater"/>
                <a:sym typeface="Eater"/>
              </a:endParaRPr>
            </a:p>
          </p:txBody>
        </p:sp>
      </p:grpSp>
      <p:grpSp>
        <p:nvGrpSpPr>
          <p:cNvPr id="148" name="Google Shape;148;p20"/>
          <p:cNvGrpSpPr/>
          <p:nvPr/>
        </p:nvGrpSpPr>
        <p:grpSpPr>
          <a:xfrm>
            <a:off x="6141000" y="34700"/>
            <a:ext cx="3003000" cy="2106425"/>
            <a:chOff x="6141000" y="34700"/>
            <a:chExt cx="3003000" cy="2106425"/>
          </a:xfrm>
        </p:grpSpPr>
        <p:pic>
          <p:nvPicPr>
            <p:cNvPr id="149" name="Google Shape;149;p20"/>
            <p:cNvPicPr preferRelativeResize="0"/>
            <p:nvPr/>
          </p:nvPicPr>
          <p:blipFill rotWithShape="1">
            <a:blip r:embed="rId5">
              <a:alphaModFix/>
            </a:blip>
            <a:srcRect l="5132"/>
            <a:stretch/>
          </p:blipFill>
          <p:spPr>
            <a:xfrm>
              <a:off x="6141000" y="34700"/>
              <a:ext cx="3003000" cy="2106425"/>
            </a:xfrm>
            <a:prstGeom prst="rect">
              <a:avLst/>
            </a:prstGeom>
            <a:noFill/>
            <a:ln>
              <a:noFill/>
            </a:ln>
          </p:spPr>
        </p:pic>
        <p:sp>
          <p:nvSpPr>
            <p:cNvPr id="150" name="Google Shape;150;p20"/>
            <p:cNvSpPr/>
            <p:nvPr/>
          </p:nvSpPr>
          <p:spPr>
            <a:xfrm>
              <a:off x="6141000" y="1547375"/>
              <a:ext cx="3003000" cy="460800"/>
            </a:xfrm>
            <a:prstGeom prst="rect">
              <a:avLst/>
            </a:prstGeom>
            <a:solidFill>
              <a:srgbClr val="D9EAD3">
                <a:alpha val="75320"/>
              </a:srgbClr>
            </a:solidFill>
            <a:ln w="1905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600" b="1">
                  <a:latin typeface="Eater"/>
                  <a:ea typeface="Eater"/>
                  <a:cs typeface="Eater"/>
                  <a:sym typeface="Eater"/>
                </a:rPr>
                <a:t>sundew</a:t>
              </a:r>
              <a:endParaRPr sz="2600" b="1">
                <a:latin typeface="Eater"/>
                <a:ea typeface="Eater"/>
                <a:cs typeface="Eater"/>
                <a:sym typeface="Eater"/>
              </a:endParaRPr>
            </a:p>
          </p:txBody>
        </p:sp>
      </p:grpSp>
      <p:grpSp>
        <p:nvGrpSpPr>
          <p:cNvPr id="151" name="Google Shape;151;p20"/>
          <p:cNvGrpSpPr/>
          <p:nvPr/>
        </p:nvGrpSpPr>
        <p:grpSpPr>
          <a:xfrm>
            <a:off x="-163850" y="2050800"/>
            <a:ext cx="3397200" cy="2117950"/>
            <a:chOff x="-163850" y="2050800"/>
            <a:chExt cx="3397200" cy="2117950"/>
          </a:xfrm>
        </p:grpSpPr>
        <p:pic>
          <p:nvPicPr>
            <p:cNvPr id="152" name="Google Shape;152;p20"/>
            <p:cNvPicPr preferRelativeResize="0"/>
            <p:nvPr/>
          </p:nvPicPr>
          <p:blipFill rotWithShape="1">
            <a:blip r:embed="rId6">
              <a:alphaModFix/>
            </a:blip>
            <a:srcRect l="-5214" r="293"/>
            <a:stretch/>
          </p:blipFill>
          <p:spPr>
            <a:xfrm>
              <a:off x="-163850" y="2050800"/>
              <a:ext cx="3321150" cy="2117950"/>
            </a:xfrm>
            <a:prstGeom prst="rect">
              <a:avLst/>
            </a:prstGeom>
            <a:noFill/>
            <a:ln>
              <a:noFill/>
            </a:ln>
          </p:spPr>
        </p:pic>
        <p:sp>
          <p:nvSpPr>
            <p:cNvPr id="153" name="Google Shape;153;p20"/>
            <p:cNvSpPr/>
            <p:nvPr/>
          </p:nvSpPr>
          <p:spPr>
            <a:xfrm>
              <a:off x="-87650" y="3559350"/>
              <a:ext cx="3321000" cy="460800"/>
            </a:xfrm>
            <a:prstGeom prst="rect">
              <a:avLst/>
            </a:prstGeom>
            <a:solidFill>
              <a:srgbClr val="D9EAD3">
                <a:alpha val="75320"/>
              </a:srgbClr>
            </a:solidFill>
            <a:ln w="1905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600" b="1">
                  <a:latin typeface="Eater"/>
                  <a:ea typeface="Eater"/>
                  <a:cs typeface="Eater"/>
                  <a:sym typeface="Eater"/>
                </a:rPr>
                <a:t>butterwort</a:t>
              </a:r>
              <a:endParaRPr sz="2600" b="1">
                <a:latin typeface="Eater"/>
                <a:ea typeface="Eater"/>
                <a:cs typeface="Eater"/>
                <a:sym typeface="Eater"/>
              </a:endParaRPr>
            </a:p>
          </p:txBody>
        </p:sp>
      </p:grpSp>
      <p:grpSp>
        <p:nvGrpSpPr>
          <p:cNvPr id="154" name="Google Shape;154;p20"/>
          <p:cNvGrpSpPr/>
          <p:nvPr/>
        </p:nvGrpSpPr>
        <p:grpSpPr>
          <a:xfrm>
            <a:off x="3219800" y="2042650"/>
            <a:ext cx="2880500" cy="2106425"/>
            <a:chOff x="3219800" y="2042650"/>
            <a:chExt cx="2880500" cy="2106425"/>
          </a:xfrm>
        </p:grpSpPr>
        <p:pic>
          <p:nvPicPr>
            <p:cNvPr id="155" name="Google Shape;155;p20"/>
            <p:cNvPicPr preferRelativeResize="0"/>
            <p:nvPr/>
          </p:nvPicPr>
          <p:blipFill>
            <a:blip r:embed="rId7">
              <a:alphaModFix/>
            </a:blip>
            <a:stretch>
              <a:fillRect/>
            </a:stretch>
          </p:blipFill>
          <p:spPr>
            <a:xfrm>
              <a:off x="3219800" y="2042650"/>
              <a:ext cx="2866799" cy="2106425"/>
            </a:xfrm>
            <a:prstGeom prst="rect">
              <a:avLst/>
            </a:prstGeom>
            <a:noFill/>
            <a:ln>
              <a:noFill/>
            </a:ln>
          </p:spPr>
        </p:pic>
        <p:sp>
          <p:nvSpPr>
            <p:cNvPr id="156" name="Google Shape;156;p20"/>
            <p:cNvSpPr/>
            <p:nvPr/>
          </p:nvSpPr>
          <p:spPr>
            <a:xfrm>
              <a:off x="3233500" y="3559350"/>
              <a:ext cx="2866800" cy="460800"/>
            </a:xfrm>
            <a:prstGeom prst="rect">
              <a:avLst/>
            </a:prstGeom>
            <a:solidFill>
              <a:srgbClr val="D9EAD3">
                <a:alpha val="75320"/>
              </a:srgbClr>
            </a:solidFill>
            <a:ln w="1905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a:latin typeface="Eater"/>
                  <a:ea typeface="Eater"/>
                  <a:cs typeface="Eater"/>
                  <a:sym typeface="Eater"/>
                </a:rPr>
                <a:t>Monkey cups</a:t>
              </a:r>
              <a:endParaRPr sz="2500" b="1" dirty="0">
                <a:latin typeface="Eater"/>
                <a:ea typeface="Eater"/>
                <a:cs typeface="Eater"/>
                <a:sym typeface="Eater"/>
              </a:endParaRPr>
            </a:p>
          </p:txBody>
        </p:sp>
      </p:grpSp>
      <p:grpSp>
        <p:nvGrpSpPr>
          <p:cNvPr id="157" name="Google Shape;157;p20"/>
          <p:cNvGrpSpPr/>
          <p:nvPr/>
        </p:nvGrpSpPr>
        <p:grpSpPr>
          <a:xfrm>
            <a:off x="6100300" y="2050800"/>
            <a:ext cx="3077700" cy="2090150"/>
            <a:chOff x="6100300" y="2050800"/>
            <a:chExt cx="3077700" cy="2090150"/>
          </a:xfrm>
        </p:grpSpPr>
        <p:pic>
          <p:nvPicPr>
            <p:cNvPr id="158" name="Google Shape;158;p20"/>
            <p:cNvPicPr preferRelativeResize="0"/>
            <p:nvPr/>
          </p:nvPicPr>
          <p:blipFill>
            <a:blip r:embed="rId8">
              <a:alphaModFix/>
            </a:blip>
            <a:stretch>
              <a:fillRect/>
            </a:stretch>
          </p:blipFill>
          <p:spPr>
            <a:xfrm>
              <a:off x="6141000" y="2050800"/>
              <a:ext cx="3003000" cy="2090150"/>
            </a:xfrm>
            <a:prstGeom prst="rect">
              <a:avLst/>
            </a:prstGeom>
            <a:noFill/>
            <a:ln>
              <a:noFill/>
            </a:ln>
          </p:spPr>
        </p:pic>
        <p:sp>
          <p:nvSpPr>
            <p:cNvPr id="159" name="Google Shape;159;p20"/>
            <p:cNvSpPr/>
            <p:nvPr/>
          </p:nvSpPr>
          <p:spPr>
            <a:xfrm>
              <a:off x="6100300" y="3559350"/>
              <a:ext cx="3077700" cy="460800"/>
            </a:xfrm>
            <a:prstGeom prst="rect">
              <a:avLst/>
            </a:prstGeom>
            <a:solidFill>
              <a:srgbClr val="D9EAD3">
                <a:alpha val="75320"/>
              </a:srgbClr>
            </a:solidFill>
            <a:ln w="1905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600" b="1">
                  <a:latin typeface="Eater"/>
                  <a:ea typeface="Eater"/>
                  <a:cs typeface="Eater"/>
                  <a:sym typeface="Eater"/>
                </a:rPr>
                <a:t>bladderwort</a:t>
              </a:r>
              <a:endParaRPr sz="2600" b="1">
                <a:latin typeface="Eater"/>
                <a:ea typeface="Eater"/>
                <a:cs typeface="Eater"/>
                <a:sym typeface="Eater"/>
              </a:endParaRPr>
            </a:p>
          </p:txBody>
        </p:sp>
      </p:grpSp>
      <p:sp>
        <p:nvSpPr>
          <p:cNvPr id="160" name="Google Shape;160;p20"/>
          <p:cNvSpPr/>
          <p:nvPr/>
        </p:nvSpPr>
        <p:spPr>
          <a:xfrm>
            <a:off x="0" y="4074200"/>
            <a:ext cx="9144000" cy="1020300"/>
          </a:xfrm>
          <a:prstGeom prst="rect">
            <a:avLst/>
          </a:prstGeom>
          <a:solidFill>
            <a:srgbClr val="D9EAD3">
              <a:alpha val="75320"/>
            </a:srgbClr>
          </a:solid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400" b="1">
                <a:latin typeface="Eater"/>
                <a:ea typeface="Eater"/>
                <a:cs typeface="Eater"/>
                <a:sym typeface="Eater"/>
              </a:rPr>
              <a:t>Carnivorous Plants</a:t>
            </a:r>
            <a:endParaRPr sz="3400" b="1">
              <a:latin typeface="Eater"/>
              <a:ea typeface="Eater"/>
              <a:cs typeface="Eater"/>
              <a:sym typeface="Eater"/>
            </a:endParaRPr>
          </a:p>
          <a:p>
            <a:pPr marL="0" lvl="0" indent="0" algn="ctr" rtl="0">
              <a:spcBef>
                <a:spcPts val="0"/>
              </a:spcBef>
              <a:spcAft>
                <a:spcPts val="0"/>
              </a:spcAft>
              <a:buNone/>
            </a:pPr>
            <a:r>
              <a:rPr lang="en" sz="2800" b="1">
                <a:latin typeface="Boogaloo"/>
                <a:ea typeface="Boogaloo"/>
                <a:cs typeface="Boogaloo"/>
                <a:sym typeface="Boogaloo"/>
              </a:rPr>
              <a:t>(That can be grown indoors)</a:t>
            </a:r>
            <a:endParaRPr sz="2800" b="1">
              <a:latin typeface="Boogaloo"/>
              <a:ea typeface="Boogaloo"/>
              <a:cs typeface="Boogaloo"/>
              <a:sym typeface="Boogalo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2"/>
                                        </p:tgtEl>
                                        <p:attrNameLst>
                                          <p:attrName>style.visibility</p:attrName>
                                        </p:attrNameLst>
                                      </p:cBhvr>
                                      <p:to>
                                        <p:strVal val="visible"/>
                                      </p:to>
                                    </p:set>
                                    <p:animEffect transition="in" filter="fade">
                                      <p:cBhvr>
                                        <p:cTn id="11" dur="1000"/>
                                        <p:tgtEl>
                                          <p:spTgt spid="14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5"/>
                                        </p:tgtEl>
                                        <p:attrNameLst>
                                          <p:attrName>style.visibility</p:attrName>
                                        </p:attrNameLst>
                                      </p:cBhvr>
                                      <p:to>
                                        <p:strVal val="visible"/>
                                      </p:to>
                                    </p:set>
                                    <p:animEffect transition="in" filter="fade">
                                      <p:cBhvr>
                                        <p:cTn id="16" dur="1000"/>
                                        <p:tgtEl>
                                          <p:spTgt spid="14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8"/>
                                        </p:tgtEl>
                                        <p:attrNameLst>
                                          <p:attrName>style.visibility</p:attrName>
                                        </p:attrNameLst>
                                      </p:cBhvr>
                                      <p:to>
                                        <p:strVal val="visible"/>
                                      </p:to>
                                    </p:set>
                                    <p:animEffect transition="in" filter="fade">
                                      <p:cBhvr>
                                        <p:cTn id="21" dur="1000"/>
                                        <p:tgtEl>
                                          <p:spTgt spid="14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1"/>
                                        </p:tgtEl>
                                        <p:attrNameLst>
                                          <p:attrName>style.visibility</p:attrName>
                                        </p:attrNameLst>
                                      </p:cBhvr>
                                      <p:to>
                                        <p:strVal val="visible"/>
                                      </p:to>
                                    </p:set>
                                    <p:animEffect transition="in" filter="fade">
                                      <p:cBhvr>
                                        <p:cTn id="26" dur="1000"/>
                                        <p:tgtEl>
                                          <p:spTgt spid="15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4"/>
                                        </p:tgtEl>
                                        <p:attrNameLst>
                                          <p:attrName>style.visibility</p:attrName>
                                        </p:attrNameLst>
                                      </p:cBhvr>
                                      <p:to>
                                        <p:strVal val="visible"/>
                                      </p:to>
                                    </p:set>
                                    <p:animEffect transition="in" filter="fade">
                                      <p:cBhvr>
                                        <p:cTn id="31" dur="1000"/>
                                        <p:tgtEl>
                                          <p:spTgt spid="15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57"/>
                                        </p:tgtEl>
                                        <p:attrNameLst>
                                          <p:attrName>style.visibility</p:attrName>
                                        </p:attrNameLst>
                                      </p:cBhvr>
                                      <p:to>
                                        <p:strVal val="visible"/>
                                      </p:to>
                                    </p:set>
                                    <p:animEffect transition="in" filter="fade">
                                      <p:cBhvr>
                                        <p:cTn id="36" dur="1000"/>
                                        <p:tgtEl>
                                          <p:spTgt spid="157"/>
                                        </p:tgtEl>
                                      </p:cBhvr>
                                    </p:animEffect>
                                  </p:childTnLst>
                                </p:cTn>
                              </p:par>
                              <p:par>
                                <p:cTn id="37" presetID="1" presetClass="entr" presetSubtype="0" fill="hold" nodeType="withEffect">
                                  <p:stCondLst>
                                    <p:cond delay="0"/>
                                  </p:stCondLst>
                                  <p:childTnLst>
                                    <p:set>
                                      <p:cBhvr>
                                        <p:cTn id="38" dur="1" fill="hold">
                                          <p:stCondLst>
                                            <p:cond delay="0"/>
                                          </p:stCondLst>
                                        </p:cTn>
                                        <p:tgtEl>
                                          <p:spTgt spid="1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1"/>
          <p:cNvSpPr/>
          <p:nvPr/>
        </p:nvSpPr>
        <p:spPr>
          <a:xfrm>
            <a:off x="0" y="20575"/>
            <a:ext cx="9144000" cy="51435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1"/>
          <p:cNvSpPr/>
          <p:nvPr/>
        </p:nvSpPr>
        <p:spPr>
          <a:xfrm>
            <a:off x="0" y="4074200"/>
            <a:ext cx="9144000" cy="1020300"/>
          </a:xfrm>
          <a:prstGeom prst="rect">
            <a:avLst/>
          </a:prstGeom>
          <a:solidFill>
            <a:srgbClr val="D9EAD3">
              <a:alpha val="75320"/>
            </a:srgbClr>
          </a:solid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3400" b="1">
              <a:latin typeface="Eater"/>
              <a:ea typeface="Eater"/>
              <a:cs typeface="Eater"/>
              <a:sym typeface="Eater"/>
            </a:endParaRPr>
          </a:p>
          <a:p>
            <a:pPr marL="0" lvl="0" indent="0" algn="ctr" rtl="0">
              <a:spcBef>
                <a:spcPts val="0"/>
              </a:spcBef>
              <a:spcAft>
                <a:spcPts val="0"/>
              </a:spcAft>
              <a:buNone/>
            </a:pPr>
            <a:r>
              <a:rPr lang="en" sz="3400" b="1">
                <a:latin typeface="Eater"/>
                <a:ea typeface="Eater"/>
                <a:cs typeface="Eater"/>
                <a:sym typeface="Eater"/>
              </a:rPr>
              <a:t>Carnivorous Plants</a:t>
            </a:r>
            <a:endParaRPr sz="3400" b="1">
              <a:latin typeface="Eater"/>
              <a:ea typeface="Eater"/>
              <a:cs typeface="Eater"/>
              <a:sym typeface="Eater"/>
            </a:endParaRPr>
          </a:p>
          <a:p>
            <a:pPr marL="0" lvl="0" indent="0" algn="ctr" rtl="0">
              <a:spcBef>
                <a:spcPts val="0"/>
              </a:spcBef>
              <a:spcAft>
                <a:spcPts val="0"/>
              </a:spcAft>
              <a:buNone/>
            </a:pPr>
            <a:endParaRPr sz="2800" b="1">
              <a:latin typeface="Boogaloo"/>
              <a:ea typeface="Boogaloo"/>
              <a:cs typeface="Boogaloo"/>
              <a:sym typeface="Boogaloo"/>
            </a:endParaRPr>
          </a:p>
        </p:txBody>
      </p:sp>
      <p:pic>
        <p:nvPicPr>
          <p:cNvPr id="167" name="Google Shape;167;p21"/>
          <p:cNvPicPr preferRelativeResize="0"/>
          <p:nvPr/>
        </p:nvPicPr>
        <p:blipFill>
          <a:blip r:embed="rId3">
            <a:alphaModFix/>
          </a:blip>
          <a:stretch>
            <a:fillRect/>
          </a:stretch>
        </p:blipFill>
        <p:spPr>
          <a:xfrm>
            <a:off x="297125" y="362675"/>
            <a:ext cx="2608575" cy="3286799"/>
          </a:xfrm>
          <a:prstGeom prst="rect">
            <a:avLst/>
          </a:prstGeom>
          <a:no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pic>
      <p:sp>
        <p:nvSpPr>
          <p:cNvPr id="168" name="Google Shape;168;p21"/>
          <p:cNvSpPr/>
          <p:nvPr/>
        </p:nvSpPr>
        <p:spPr>
          <a:xfrm>
            <a:off x="3177375" y="110225"/>
            <a:ext cx="5705100" cy="3791700"/>
          </a:xfrm>
          <a:prstGeom prst="rect">
            <a:avLst/>
          </a:prstGeom>
          <a:solidFill>
            <a:srgbClr val="D9EAD3">
              <a:alpha val="75320"/>
            </a:srgbClr>
          </a:solidFill>
          <a:ln w="38100" cap="flat" cmpd="sng">
            <a:solidFill>
              <a:srgbClr val="741B47"/>
            </a:solidFill>
            <a:prstDash val="solid"/>
            <a:round/>
            <a:headEnd type="none" w="sm" len="sm"/>
            <a:tailEnd type="none" w="sm" len="sm"/>
          </a:ln>
          <a:effectLst>
            <a:outerShdw blurRad="57150" dist="114300" dir="5400000" algn="bl" rotWithShape="0">
              <a:srgbClr val="000000">
                <a:alpha val="43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dk1"/>
                </a:solidFill>
                <a:latin typeface="Eater"/>
                <a:ea typeface="Eater"/>
                <a:cs typeface="Eater"/>
                <a:sym typeface="Eater"/>
              </a:rPr>
              <a:t>Similarities &amp; Differences</a:t>
            </a:r>
            <a:endParaRPr sz="2400" b="1" dirty="0">
              <a:solidFill>
                <a:srgbClr val="980000"/>
              </a:solidFill>
              <a:latin typeface="Boogaloo"/>
              <a:ea typeface="Boogaloo"/>
              <a:cs typeface="Boogaloo"/>
              <a:sym typeface="Boogaloo"/>
            </a:endParaRPr>
          </a:p>
          <a:p>
            <a:pPr marL="1771650" lvl="0" indent="-1771650" algn="l" rtl="0">
              <a:spcBef>
                <a:spcPts val="0"/>
              </a:spcBef>
              <a:spcAft>
                <a:spcPts val="0"/>
              </a:spcAft>
              <a:buNone/>
            </a:pPr>
            <a:r>
              <a:rPr lang="en" sz="2600" b="1" dirty="0">
                <a:solidFill>
                  <a:srgbClr val="980000"/>
                </a:solidFill>
                <a:latin typeface="Boogaloo"/>
                <a:ea typeface="Boogaloo"/>
                <a:cs typeface="Boogaloo"/>
                <a:sym typeface="Boogaloo"/>
              </a:rPr>
              <a:t>Similarities?</a:t>
            </a:r>
            <a:endParaRPr sz="2600" b="1" dirty="0">
              <a:solidFill>
                <a:srgbClr val="980000"/>
              </a:solidFill>
              <a:latin typeface="Boogaloo"/>
              <a:ea typeface="Boogaloo"/>
              <a:cs typeface="Boogaloo"/>
              <a:sym typeface="Boogaloo"/>
            </a:endParaRPr>
          </a:p>
          <a:p>
            <a:pPr marL="457200" lvl="0" indent="-393700" algn="l" rtl="0">
              <a:spcBef>
                <a:spcPts val="0"/>
              </a:spcBef>
              <a:spcAft>
                <a:spcPts val="0"/>
              </a:spcAft>
              <a:buClr>
                <a:schemeClr val="dk1"/>
              </a:buClr>
              <a:buSzPts val="2600"/>
              <a:buFont typeface="Boogaloo"/>
              <a:buChar char="●"/>
            </a:pPr>
            <a:r>
              <a:rPr lang="en" sz="2600" dirty="0">
                <a:solidFill>
                  <a:schemeClr val="dk1"/>
                </a:solidFill>
                <a:latin typeface="Boogaloo"/>
                <a:ea typeface="Boogaloo"/>
                <a:cs typeface="Boogaloo"/>
                <a:sym typeface="Boogaloo"/>
              </a:rPr>
              <a:t>Habitat (nutrient-poor soil)</a:t>
            </a:r>
            <a:endParaRPr sz="2600" dirty="0">
              <a:solidFill>
                <a:schemeClr val="dk1"/>
              </a:solidFill>
              <a:latin typeface="Boogaloo"/>
              <a:ea typeface="Boogaloo"/>
              <a:cs typeface="Boogaloo"/>
              <a:sym typeface="Boogaloo"/>
            </a:endParaRPr>
          </a:p>
          <a:p>
            <a:pPr marL="457200" lvl="0" indent="-393700" algn="l" rtl="0">
              <a:spcBef>
                <a:spcPts val="0"/>
              </a:spcBef>
              <a:spcAft>
                <a:spcPts val="0"/>
              </a:spcAft>
              <a:buClr>
                <a:schemeClr val="dk1"/>
              </a:buClr>
              <a:buSzPts val="2600"/>
              <a:buFont typeface="Boogaloo"/>
              <a:buChar char="●"/>
            </a:pPr>
            <a:r>
              <a:rPr lang="en" sz="2600" dirty="0">
                <a:solidFill>
                  <a:schemeClr val="dk1"/>
                </a:solidFill>
                <a:latin typeface="Boogaloo"/>
                <a:ea typeface="Boogaloo"/>
                <a:cs typeface="Boogaloo"/>
                <a:sym typeface="Boogaloo"/>
              </a:rPr>
              <a:t>Trap prey and digest them</a:t>
            </a:r>
            <a:endParaRPr sz="2600" dirty="0">
              <a:solidFill>
                <a:schemeClr val="dk1"/>
              </a:solidFill>
              <a:latin typeface="Boogaloo"/>
              <a:ea typeface="Boogaloo"/>
              <a:cs typeface="Boogaloo"/>
              <a:sym typeface="Boogaloo"/>
            </a:endParaRPr>
          </a:p>
          <a:p>
            <a:pPr marL="457200" lvl="0" indent="-393700" algn="l" rtl="0">
              <a:spcBef>
                <a:spcPts val="0"/>
              </a:spcBef>
              <a:spcAft>
                <a:spcPts val="0"/>
              </a:spcAft>
              <a:buClr>
                <a:schemeClr val="dk1"/>
              </a:buClr>
              <a:buSzPts val="2600"/>
              <a:buFont typeface="Boogaloo"/>
              <a:buChar char="●"/>
            </a:pPr>
            <a:r>
              <a:rPr lang="en" sz="2600" dirty="0">
                <a:solidFill>
                  <a:schemeClr val="dk1"/>
                </a:solidFill>
                <a:latin typeface="Boogaloo"/>
                <a:ea typeface="Boogaloo"/>
                <a:cs typeface="Boogaloo"/>
                <a:sym typeface="Boogaloo"/>
              </a:rPr>
              <a:t>Use prey to supplement missing nutrients</a:t>
            </a:r>
            <a:endParaRPr sz="2600" dirty="0">
              <a:solidFill>
                <a:schemeClr val="dk1"/>
              </a:solidFill>
              <a:latin typeface="Boogaloo"/>
              <a:ea typeface="Boogaloo"/>
              <a:cs typeface="Boogaloo"/>
              <a:sym typeface="Boogaloo"/>
            </a:endParaRPr>
          </a:p>
          <a:p>
            <a:pPr marL="0" lvl="0" indent="0" algn="l" rtl="0">
              <a:spcBef>
                <a:spcPts val="0"/>
              </a:spcBef>
              <a:spcAft>
                <a:spcPts val="0"/>
              </a:spcAft>
              <a:buNone/>
            </a:pPr>
            <a:endParaRPr sz="2600" b="1" dirty="0">
              <a:solidFill>
                <a:srgbClr val="980000"/>
              </a:solidFill>
              <a:latin typeface="Boogaloo"/>
              <a:ea typeface="Boogaloo"/>
              <a:cs typeface="Boogaloo"/>
              <a:sym typeface="Boogaloo"/>
            </a:endParaRPr>
          </a:p>
          <a:p>
            <a:pPr marL="1771650" lvl="0" indent="-1771650" algn="l" rtl="0">
              <a:spcBef>
                <a:spcPts val="0"/>
              </a:spcBef>
              <a:spcAft>
                <a:spcPts val="0"/>
              </a:spcAft>
              <a:buNone/>
            </a:pPr>
            <a:r>
              <a:rPr lang="en" sz="2600" b="1" dirty="0">
                <a:solidFill>
                  <a:srgbClr val="980000"/>
                </a:solidFill>
                <a:latin typeface="Boogaloo"/>
                <a:ea typeface="Boogaloo"/>
                <a:cs typeface="Boogaloo"/>
                <a:sym typeface="Boogaloo"/>
              </a:rPr>
              <a:t>Differences?</a:t>
            </a:r>
            <a:endParaRPr sz="2600" b="1" dirty="0">
              <a:solidFill>
                <a:srgbClr val="980000"/>
              </a:solidFill>
              <a:latin typeface="Boogaloo"/>
              <a:ea typeface="Boogaloo"/>
              <a:cs typeface="Boogaloo"/>
              <a:sym typeface="Boogaloo"/>
            </a:endParaRPr>
          </a:p>
          <a:p>
            <a:pPr marL="457200" lvl="0" indent="-393700" algn="l" rtl="0">
              <a:spcBef>
                <a:spcPts val="0"/>
              </a:spcBef>
              <a:spcAft>
                <a:spcPts val="0"/>
              </a:spcAft>
              <a:buClr>
                <a:schemeClr val="dk1"/>
              </a:buClr>
              <a:buSzPts val="2600"/>
              <a:buFont typeface="Boogaloo"/>
              <a:buChar char="●"/>
            </a:pPr>
            <a:r>
              <a:rPr lang="en" sz="2600" dirty="0">
                <a:solidFill>
                  <a:schemeClr val="dk1"/>
                </a:solidFill>
                <a:latin typeface="Boogaloo"/>
                <a:ea typeface="Boogaloo"/>
                <a:cs typeface="Boogaloo"/>
                <a:sym typeface="Boogaloo"/>
              </a:rPr>
              <a:t>Types of traps used</a:t>
            </a:r>
            <a:endParaRPr sz="2600" dirty="0">
              <a:solidFill>
                <a:schemeClr val="dk1"/>
              </a:solidFill>
              <a:latin typeface="Boogaloo"/>
              <a:ea typeface="Boogaloo"/>
              <a:cs typeface="Boogaloo"/>
              <a:sym typeface="Boogaloo"/>
            </a:endParaRPr>
          </a:p>
          <a:p>
            <a:pPr marL="457200" lvl="0" indent="-393700" algn="l" rtl="0">
              <a:spcBef>
                <a:spcPts val="0"/>
              </a:spcBef>
              <a:spcAft>
                <a:spcPts val="0"/>
              </a:spcAft>
              <a:buClr>
                <a:schemeClr val="dk1"/>
              </a:buClr>
              <a:buSzPts val="2600"/>
              <a:buFont typeface="Boogaloo"/>
              <a:buChar char="●"/>
            </a:pPr>
            <a:r>
              <a:rPr lang="en" sz="2600" dirty="0">
                <a:solidFill>
                  <a:schemeClr val="dk1"/>
                </a:solidFill>
                <a:latin typeface="Boogaloo"/>
                <a:ea typeface="Boogaloo"/>
                <a:cs typeface="Boogaloo"/>
                <a:sym typeface="Boogaloo"/>
              </a:rPr>
              <a:t>Habitat (location on planet)</a:t>
            </a:r>
            <a:endParaRPr sz="2600" b="1" dirty="0">
              <a:solidFill>
                <a:srgbClr val="980000"/>
              </a:solidFill>
              <a:latin typeface="Boogaloo"/>
              <a:ea typeface="Boogaloo"/>
              <a:cs typeface="Boogaloo"/>
              <a:sym typeface="Boogalo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fade">
                                      <p:cBhvr>
                                        <p:cTn id="7" dur="1000"/>
                                        <p:tgtEl>
                                          <p:spTgt spid="166"/>
                                        </p:tgtEl>
                                      </p:cBhvr>
                                    </p:animEffect>
                                  </p:childTnLst>
                                </p:cTn>
                              </p:par>
                              <p:par>
                                <p:cTn id="8" presetID="10" presetClass="entr" presetSubtype="0" fill="hold" nodeType="withEffect">
                                  <p:stCondLst>
                                    <p:cond delay="0"/>
                                  </p:stCondLst>
                                  <p:childTnLst>
                                    <p:set>
                                      <p:cBhvr>
                                        <p:cTn id="9" dur="1" fill="hold">
                                          <p:stCondLst>
                                            <p:cond delay="0"/>
                                          </p:stCondLst>
                                        </p:cTn>
                                        <p:tgtEl>
                                          <p:spTgt spid="167"/>
                                        </p:tgtEl>
                                        <p:attrNameLst>
                                          <p:attrName>style.visibility</p:attrName>
                                        </p:attrNameLst>
                                      </p:cBhvr>
                                      <p:to>
                                        <p:strVal val="visible"/>
                                      </p:to>
                                    </p:set>
                                    <p:animEffect transition="in" filter="fade">
                                      <p:cBhvr>
                                        <p:cTn id="10" dur="1000"/>
                                        <p:tgtEl>
                                          <p:spTgt spid="16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8">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8">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8">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8">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998</TotalTime>
  <Words>3760</Words>
  <Application>Microsoft Office PowerPoint</Application>
  <PresentationFormat>On-screen Show (16:9)</PresentationFormat>
  <Paragraphs>345</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Eater</vt:lpstr>
      <vt:lpstr>Boogaloo</vt:lpstr>
      <vt:lpstr>Arial</vt:lpstr>
      <vt:lpstr>Creepster</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Kenny</dc:creator>
  <cp:lastModifiedBy>Timothy Makovec</cp:lastModifiedBy>
  <cp:revision>2</cp:revision>
  <dcterms:modified xsi:type="dcterms:W3CDTF">2023-09-18T18:48:49Z</dcterms:modified>
</cp:coreProperties>
</file>