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58"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74" autoAdjust="0"/>
  </p:normalViewPr>
  <p:slideViewPr>
    <p:cSldViewPr snapToGrid="0">
      <p:cViewPr varScale="1">
        <p:scale>
          <a:sx n="53" d="100"/>
          <a:sy n="53" d="100"/>
        </p:scale>
        <p:origin x="133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5B158-06A7-4A90-9330-5A484E27D827}"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52A61-556F-4FC6-AC9C-A319517F9E27}" type="slidenum">
              <a:rPr lang="en-US" smtClean="0"/>
              <a:t>‹#›</a:t>
            </a:fld>
            <a:endParaRPr lang="en-US"/>
          </a:p>
        </p:txBody>
      </p:sp>
    </p:spTree>
    <p:extLst>
      <p:ext uri="{BB962C8B-B14F-4D97-AF65-F5344CB8AC3E}">
        <p14:creationId xmlns:p14="http://schemas.microsoft.com/office/powerpoint/2010/main" val="208814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Advanced Placement® Environmental Science is a multidisciplinary course that ties together scientific principles from geology, chemistry, biology, geography, and Earth Science. It is designed to represent a one-semester introductory environmental science course. Students are expected to practice various scientific methodologies to examine, analyze, and interpret scientific evidence to propose and evaluate solutions to environmental problems.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Upon completing this course, you will be able to use scientific principles, concepts, and methodologies required to:</a:t>
            </a:r>
          </a:p>
          <a:p>
            <a:r>
              <a:rPr lang="en-US" sz="1200" b="0" i="0" kern="1200" dirty="0">
                <a:solidFill>
                  <a:schemeClr val="tx1"/>
                </a:solidFill>
                <a:effectLst/>
                <a:latin typeface="+mn-lt"/>
                <a:ea typeface="+mn-ea"/>
                <a:cs typeface="+mn-cs"/>
              </a:rPr>
              <a:t>understand interrelationships of the natural world</a:t>
            </a:r>
          </a:p>
          <a:p>
            <a:r>
              <a:rPr lang="en-US" sz="1200" b="0" i="0" kern="1200" dirty="0">
                <a:solidFill>
                  <a:schemeClr val="tx1"/>
                </a:solidFill>
                <a:effectLst/>
                <a:latin typeface="+mn-lt"/>
                <a:ea typeface="+mn-ea"/>
                <a:cs typeface="+mn-cs"/>
              </a:rPr>
              <a:t>identify and analyze environmental problems both natural and human-made</a:t>
            </a:r>
          </a:p>
          <a:p>
            <a:r>
              <a:rPr lang="en-US" sz="1200" b="0" i="0" kern="1200" dirty="0">
                <a:solidFill>
                  <a:schemeClr val="tx1"/>
                </a:solidFill>
                <a:effectLst/>
                <a:latin typeface="+mn-lt"/>
                <a:ea typeface="+mn-ea"/>
                <a:cs typeface="+mn-cs"/>
              </a:rPr>
              <a:t>evaluate risks associated with these problems</a:t>
            </a:r>
          </a:p>
          <a:p>
            <a:r>
              <a:rPr lang="en-US" sz="1200" b="0" i="0" kern="1200" dirty="0">
                <a:solidFill>
                  <a:schemeClr val="tx1"/>
                </a:solidFill>
                <a:effectLst/>
                <a:latin typeface="+mn-lt"/>
                <a:ea typeface="+mn-ea"/>
                <a:cs typeface="+mn-cs"/>
              </a:rPr>
              <a:t>examine solutions for resolving them</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The goal of the laboratory and field investigation component of the AP Environmental Science course is to complement the classroom portion by allowing students to learn about the environment through firsthand observation. Experiences both in the laboratory and in the field provide students with important opportunities to test concepts and principles that are introduced in the classroom, explore specific problems with a depth not easily achieved otherwise, and gain an awareness of the importance of confounding variables that exist in the "real world.” </a:t>
            </a:r>
          </a:p>
          <a:p>
            <a:endParaRPr lang="en-US" dirty="0"/>
          </a:p>
          <a:p>
            <a:endParaRPr lang="en-US" dirty="0"/>
          </a:p>
        </p:txBody>
      </p:sp>
      <p:sp>
        <p:nvSpPr>
          <p:cNvPr id="4" name="Slide Number Placeholder 3"/>
          <p:cNvSpPr>
            <a:spLocks noGrp="1"/>
          </p:cNvSpPr>
          <p:nvPr>
            <p:ph type="sldNum" sz="quarter" idx="5"/>
          </p:nvPr>
        </p:nvSpPr>
        <p:spPr/>
        <p:txBody>
          <a:bodyPr/>
          <a:lstStyle/>
          <a:p>
            <a:fld id="{C4152A61-556F-4FC6-AC9C-A319517F9E27}" type="slidenum">
              <a:rPr lang="en-US" smtClean="0"/>
              <a:t>2</a:t>
            </a:fld>
            <a:endParaRPr lang="en-US"/>
          </a:p>
        </p:txBody>
      </p:sp>
    </p:spTree>
    <p:extLst>
      <p:ext uri="{BB962C8B-B14F-4D97-AF65-F5344CB8AC3E}">
        <p14:creationId xmlns:p14="http://schemas.microsoft.com/office/powerpoint/2010/main" val="353136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requirements are multi-pronged. </a:t>
            </a:r>
          </a:p>
          <a:p>
            <a:r>
              <a:rPr lang="en-US" dirty="0"/>
              <a:t>Part 1: Students need to understand their plant – it’s genus and species, environment, place in the ecological system etc. This coincides with Units 1 and 2 (Ecosystems and Biodiversity). </a:t>
            </a:r>
          </a:p>
          <a:p>
            <a:endParaRPr lang="en-US" dirty="0"/>
          </a:p>
          <a:p>
            <a:r>
              <a:rPr lang="en-US" dirty="0"/>
              <a:t>Students will research, create a poster or product, and present their plant information in a gallery walk style. </a:t>
            </a:r>
          </a:p>
          <a:p>
            <a:r>
              <a:rPr lang="en-US" dirty="0"/>
              <a:t>Day 1 – plant selection and research</a:t>
            </a:r>
          </a:p>
          <a:p>
            <a:r>
              <a:rPr lang="en-US" dirty="0"/>
              <a:t>Day 2 – Research and poster creation</a:t>
            </a:r>
          </a:p>
          <a:p>
            <a:r>
              <a:rPr lang="en-US" dirty="0"/>
              <a:t>Day 3 – Poster Gallery Walk (visit https://www.theteachertoolkit.com/index.php/tool/gallery-walk for information on this strategy)</a:t>
            </a:r>
          </a:p>
          <a:p>
            <a:endParaRPr lang="en-US" dirty="0"/>
          </a:p>
          <a:p>
            <a:r>
              <a:rPr lang="en-US" dirty="0"/>
              <a:t>Students turn in: research notes with source list, completed posters for part 1. </a:t>
            </a:r>
          </a:p>
        </p:txBody>
      </p:sp>
      <p:sp>
        <p:nvSpPr>
          <p:cNvPr id="4" name="Slide Number Placeholder 3"/>
          <p:cNvSpPr>
            <a:spLocks noGrp="1"/>
          </p:cNvSpPr>
          <p:nvPr>
            <p:ph type="sldNum" sz="quarter" idx="5"/>
          </p:nvPr>
        </p:nvSpPr>
        <p:spPr/>
        <p:txBody>
          <a:bodyPr/>
          <a:lstStyle/>
          <a:p>
            <a:fld id="{C4152A61-556F-4FC6-AC9C-A319517F9E27}" type="slidenum">
              <a:rPr lang="en-US" smtClean="0"/>
              <a:t>4</a:t>
            </a:fld>
            <a:endParaRPr lang="en-US"/>
          </a:p>
        </p:txBody>
      </p:sp>
    </p:spTree>
    <p:extLst>
      <p:ext uri="{BB962C8B-B14F-4D97-AF65-F5344CB8AC3E}">
        <p14:creationId xmlns:p14="http://schemas.microsoft.com/office/powerpoint/2010/main" val="176550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2: Students will then gather data long term: plant growth, water amounts, insects eaten (if any), problems with growth, and even soil or water properties. </a:t>
            </a:r>
          </a:p>
          <a:p>
            <a:endParaRPr lang="en-US" dirty="0"/>
          </a:p>
          <a:p>
            <a:r>
              <a:rPr lang="en-US" dirty="0"/>
              <a:t>Students will select data to gather – they must choose 4 factors to track long term. Depending on the factors chosen, they will connect their data to other Units in AP Environmental Science and describe how that data connects. They will be required to create a spreadsheet with their data and share it with me to watch as we go throughout the trimester. </a:t>
            </a:r>
          </a:p>
          <a:p>
            <a:endParaRPr lang="en-US" dirty="0"/>
          </a:p>
          <a:p>
            <a:r>
              <a:rPr lang="en-US" dirty="0"/>
              <a:t>Data will be gathered independently during the last 10 minutes of class, once a week. Students will also be invited to come in before or after school if they need more data points. </a:t>
            </a:r>
          </a:p>
          <a:p>
            <a:endParaRPr lang="en-US" dirty="0"/>
          </a:p>
          <a:p>
            <a:r>
              <a:rPr lang="en-US" dirty="0"/>
              <a:t>Turn ins for this part: Data taken over the course of several months, with data connections justification written in paragraph form. </a:t>
            </a:r>
          </a:p>
          <a:p>
            <a:endParaRPr lang="en-US" dirty="0"/>
          </a:p>
          <a:p>
            <a:r>
              <a:rPr lang="en-US" dirty="0"/>
              <a:t> </a:t>
            </a:r>
          </a:p>
        </p:txBody>
      </p:sp>
      <p:sp>
        <p:nvSpPr>
          <p:cNvPr id="4" name="Slide Number Placeholder 3"/>
          <p:cNvSpPr>
            <a:spLocks noGrp="1"/>
          </p:cNvSpPr>
          <p:nvPr>
            <p:ph type="sldNum" sz="quarter" idx="5"/>
          </p:nvPr>
        </p:nvSpPr>
        <p:spPr/>
        <p:txBody>
          <a:bodyPr/>
          <a:lstStyle/>
          <a:p>
            <a:fld id="{C4152A61-556F-4FC6-AC9C-A319517F9E27}" type="slidenum">
              <a:rPr lang="en-US" smtClean="0"/>
              <a:t>6</a:t>
            </a:fld>
            <a:endParaRPr lang="en-US"/>
          </a:p>
        </p:txBody>
      </p:sp>
    </p:spTree>
    <p:extLst>
      <p:ext uri="{BB962C8B-B14F-4D97-AF65-F5344CB8AC3E}">
        <p14:creationId xmlns:p14="http://schemas.microsoft.com/office/powerpoint/2010/main" val="283802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3: students will take their data and use it to create digital graphs and then show trends about their carnivorous plants. Were there seasonal cycles apparent? Did plants grow consistently through the course of the school year? Did soil and water maintain equilibrium in terms of pH or other factors?</a:t>
            </a:r>
          </a:p>
          <a:p>
            <a:endParaRPr lang="en-US" dirty="0"/>
          </a:p>
          <a:p>
            <a:r>
              <a:rPr lang="en-US" dirty="0"/>
              <a:t>Day 1: Slides Tutorial and data graphing</a:t>
            </a:r>
          </a:p>
          <a:p>
            <a:r>
              <a:rPr lang="en-US" dirty="0"/>
              <a:t>Day 2: Graph and data analysis discussions as a class. </a:t>
            </a:r>
          </a:p>
          <a:p>
            <a:endParaRPr lang="en-US" dirty="0"/>
          </a:p>
          <a:p>
            <a:r>
              <a:rPr lang="en-US" dirty="0"/>
              <a:t>Turn ins for this section: Data graphs, created in a digital format such as Excel or Slides. </a:t>
            </a:r>
          </a:p>
        </p:txBody>
      </p:sp>
      <p:sp>
        <p:nvSpPr>
          <p:cNvPr id="4" name="Slide Number Placeholder 3"/>
          <p:cNvSpPr>
            <a:spLocks noGrp="1"/>
          </p:cNvSpPr>
          <p:nvPr>
            <p:ph type="sldNum" sz="quarter" idx="5"/>
          </p:nvPr>
        </p:nvSpPr>
        <p:spPr/>
        <p:txBody>
          <a:bodyPr/>
          <a:lstStyle/>
          <a:p>
            <a:fld id="{C4152A61-556F-4FC6-AC9C-A319517F9E27}" type="slidenum">
              <a:rPr lang="en-US" smtClean="0"/>
              <a:t>7</a:t>
            </a:fld>
            <a:endParaRPr lang="en-US"/>
          </a:p>
        </p:txBody>
      </p:sp>
    </p:spTree>
    <p:extLst>
      <p:ext uri="{BB962C8B-B14F-4D97-AF65-F5344CB8AC3E}">
        <p14:creationId xmlns:p14="http://schemas.microsoft.com/office/powerpoint/2010/main" val="369589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 4: Students must communicate findings as they are a scientific community. They will create a short 5-10 slide presentation to summarize their plant’s information, data taken, graphs, and interpretations of data. They will share out to the class. Then students in a final writing assignment, will compare and contrast the different carnivorous plants again and revise their connections to the APES course (hopefully expanding their list of connected topics!)</a:t>
            </a:r>
          </a:p>
          <a:p>
            <a:endParaRPr lang="en-US" dirty="0"/>
          </a:p>
          <a:p>
            <a:r>
              <a:rPr lang="en-US" dirty="0"/>
              <a:t>Day 1-2: Slide creation (5-10 slides)</a:t>
            </a:r>
          </a:p>
          <a:p>
            <a:pPr marL="171450" indent="-171450">
              <a:buFont typeface="Arial" panose="020B0604020202020204" pitchFamily="34" charset="0"/>
              <a:buChar char="•"/>
            </a:pPr>
            <a:r>
              <a:rPr lang="en-US" dirty="0"/>
              <a:t>Title</a:t>
            </a:r>
          </a:p>
          <a:p>
            <a:pPr marL="171450" indent="-171450">
              <a:buFont typeface="Arial" panose="020B0604020202020204" pitchFamily="34" charset="0"/>
              <a:buChar char="•"/>
            </a:pPr>
            <a:r>
              <a:rPr lang="en-US" dirty="0"/>
              <a:t>Plant overview – species, location, ecosystem, common prey, special characteristics</a:t>
            </a:r>
          </a:p>
          <a:p>
            <a:pPr marL="171450" indent="-171450">
              <a:buFont typeface="Arial" panose="020B0604020202020204" pitchFamily="34" charset="0"/>
              <a:buChar char="•"/>
            </a:pPr>
            <a:r>
              <a:rPr lang="en-US" dirty="0"/>
              <a:t>Data gathered – factors, procedures to gather data, issues with data gathering</a:t>
            </a:r>
          </a:p>
          <a:p>
            <a:pPr marL="171450" indent="-171450">
              <a:buFont typeface="Arial" panose="020B0604020202020204" pitchFamily="34" charset="0"/>
              <a:buChar char="•"/>
            </a:pPr>
            <a:r>
              <a:rPr lang="en-US" dirty="0"/>
              <a:t>Analysis – what did you learn? What did your data tell you? </a:t>
            </a:r>
          </a:p>
          <a:p>
            <a:pPr marL="171450" indent="-171450">
              <a:buFont typeface="Arial" panose="020B0604020202020204" pitchFamily="34" charset="0"/>
              <a:buChar char="•"/>
            </a:pPr>
            <a:r>
              <a:rPr lang="en-US" dirty="0"/>
              <a:t>Connections to APES: what course units connect to the data you gathered? What you learned about your plant? How does your carnivorous plant connect to the larger themes of our course?</a:t>
            </a:r>
          </a:p>
          <a:p>
            <a:pPr marL="171450" indent="-171450">
              <a:buFont typeface="Arial" panose="020B0604020202020204" pitchFamily="34" charset="0"/>
              <a:buChar char="•"/>
            </a:pPr>
            <a:r>
              <a:rPr lang="en-US" dirty="0"/>
              <a:t>Sources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Day 3: Presentations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152A61-556F-4FC6-AC9C-A319517F9E27}" type="slidenum">
              <a:rPr lang="en-US" smtClean="0"/>
              <a:t>8</a:t>
            </a:fld>
            <a:endParaRPr lang="en-US"/>
          </a:p>
        </p:txBody>
      </p:sp>
    </p:spTree>
    <p:extLst>
      <p:ext uri="{BB962C8B-B14F-4D97-AF65-F5344CB8AC3E}">
        <p14:creationId xmlns:p14="http://schemas.microsoft.com/office/powerpoint/2010/main" val="175360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6661-ADC8-4573-9D69-3E36B43D5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C959A-C3B6-4609-83DB-189959C12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2CE1A9-E1BE-497D-9025-2AE4AFB4FA14}"/>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5" name="Footer Placeholder 4">
            <a:extLst>
              <a:ext uri="{FF2B5EF4-FFF2-40B4-BE49-F238E27FC236}">
                <a16:creationId xmlns:a16="http://schemas.microsoft.com/office/drawing/2014/main" id="{253A192D-4F23-49DD-BCD2-B3FF671B4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B2719-AA71-4918-B22C-3D376AA61C34}"/>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166809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BEDB-CE1D-4149-AA96-E013D6289D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E2092-6271-4672-AF69-66EEA0381B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F5F6C-C298-41B9-B73E-B73FDE925354}"/>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5" name="Footer Placeholder 4">
            <a:extLst>
              <a:ext uri="{FF2B5EF4-FFF2-40B4-BE49-F238E27FC236}">
                <a16:creationId xmlns:a16="http://schemas.microsoft.com/office/drawing/2014/main" id="{EC816FA6-095B-4DD3-898D-78C7C448B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9A6F-2647-4B2A-8F53-47A0F472FE2E}"/>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227601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EB270-CCF0-49FC-AA4A-DE58A7846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076564-B6A1-4234-9FAF-46410B316D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FFC31-FA7F-47B6-8D59-9D960A5B002D}"/>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5" name="Footer Placeholder 4">
            <a:extLst>
              <a:ext uri="{FF2B5EF4-FFF2-40B4-BE49-F238E27FC236}">
                <a16:creationId xmlns:a16="http://schemas.microsoft.com/office/drawing/2014/main" id="{7B086A12-911F-4870-8CBA-943E84F2F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CC42F-712C-457F-AFFD-E7203EDAE632}"/>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417023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45AE-19BA-4E90-8AB9-7D0012223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B4802-89D4-4B4F-BE7B-7FA5CD7BC3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6C7CC-196D-4C3C-AE5C-74743D9CB9DB}"/>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5" name="Footer Placeholder 4">
            <a:extLst>
              <a:ext uri="{FF2B5EF4-FFF2-40B4-BE49-F238E27FC236}">
                <a16:creationId xmlns:a16="http://schemas.microsoft.com/office/drawing/2014/main" id="{BE83A32A-B523-44EA-B11D-97263CBA7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D3D40-17F4-4DE3-B5EB-46976D70E789}"/>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29272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ACC9-2FE4-44EA-97F8-9ED50D66B3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EFB95-27ED-41D2-925E-707DEF0D0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9DF0D4-EE19-4986-B761-A046045C0129}"/>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5" name="Footer Placeholder 4">
            <a:extLst>
              <a:ext uri="{FF2B5EF4-FFF2-40B4-BE49-F238E27FC236}">
                <a16:creationId xmlns:a16="http://schemas.microsoft.com/office/drawing/2014/main" id="{646E91FF-256B-43FE-94F4-073977B23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69649-F5B5-4826-BB2D-C297F4D6A36B}"/>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65066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43D6-92ED-4764-BCB5-27DF88FF0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E2EE3-F38C-461E-9C97-6B7986C9AE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252E7A-EEFB-47EE-ABA6-421DB65AA4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82809-7BBC-427E-9B6A-BF443761CA52}"/>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6" name="Footer Placeholder 5">
            <a:extLst>
              <a:ext uri="{FF2B5EF4-FFF2-40B4-BE49-F238E27FC236}">
                <a16:creationId xmlns:a16="http://schemas.microsoft.com/office/drawing/2014/main" id="{F3D68EA2-FA52-4A64-8213-380CAB800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04A0E-50AC-4B4F-8E02-C77672944B32}"/>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411954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6364-ED89-4818-8D97-2BAA31A2FA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BBFAC-0125-4BBC-B1D8-28732216A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9143C-1C9F-46A6-9546-939D7924EF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3961E-073C-454B-8E29-E30693ACA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7D3FA9-21BA-42D2-8A8A-1DB666674D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CBC86-E3F4-42E0-BC1A-498C87A63134}"/>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8" name="Footer Placeholder 7">
            <a:extLst>
              <a:ext uri="{FF2B5EF4-FFF2-40B4-BE49-F238E27FC236}">
                <a16:creationId xmlns:a16="http://schemas.microsoft.com/office/drawing/2014/main" id="{C847C551-8628-43B2-99C9-B2065E64AD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4384B0-5018-4657-8CAB-43260B2A2E50}"/>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86724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630B-A745-44DC-98F0-175099E6C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C27EFC-9476-4613-BDF4-F1B2D77D7D59}"/>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4" name="Footer Placeholder 3">
            <a:extLst>
              <a:ext uri="{FF2B5EF4-FFF2-40B4-BE49-F238E27FC236}">
                <a16:creationId xmlns:a16="http://schemas.microsoft.com/office/drawing/2014/main" id="{344EE941-0887-4B62-8063-8EA91EFA21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5A5A9F-3040-466E-A9F5-A0D1B0822F9E}"/>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299349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772EB-90EA-4D65-A47C-5E02750A366A}"/>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3" name="Footer Placeholder 2">
            <a:extLst>
              <a:ext uri="{FF2B5EF4-FFF2-40B4-BE49-F238E27FC236}">
                <a16:creationId xmlns:a16="http://schemas.microsoft.com/office/drawing/2014/main" id="{0A6758D7-D349-4567-AD4A-F63BFEC4E3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86D57-1769-4812-A017-9AC5F5379D7D}"/>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35977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EC96-A4CB-42C6-ABE2-889242806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04CF0-67E3-4590-9841-3395693CF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B7A6F-3CB3-4CE2-9BD0-76CB88A60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2FF13F-7F3F-4D72-9A6F-98F7DABC2869}"/>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6" name="Footer Placeholder 5">
            <a:extLst>
              <a:ext uri="{FF2B5EF4-FFF2-40B4-BE49-F238E27FC236}">
                <a16:creationId xmlns:a16="http://schemas.microsoft.com/office/drawing/2014/main" id="{49D0A913-6FF9-4AC3-99FB-B31A2977C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CA40B-D4EA-45B0-82CE-FED33C6ED87F}"/>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257716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5C85-6006-4916-8ADD-D511E6C7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22DF11-7DF4-4E77-87F1-6B11EB340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32362-B915-4627-B605-41B740443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1BB5DA-3AF2-45F9-BECA-151D1B41D0EC}"/>
              </a:ext>
            </a:extLst>
          </p:cNvPr>
          <p:cNvSpPr>
            <a:spLocks noGrp="1"/>
          </p:cNvSpPr>
          <p:nvPr>
            <p:ph type="dt" sz="half" idx="10"/>
          </p:nvPr>
        </p:nvSpPr>
        <p:spPr/>
        <p:txBody>
          <a:bodyPr/>
          <a:lstStyle/>
          <a:p>
            <a:fld id="{811B33F0-2B90-4949-B2A0-D270F5C7519A}" type="datetimeFigureOut">
              <a:rPr lang="en-US" smtClean="0"/>
              <a:t>8/30/2023</a:t>
            </a:fld>
            <a:endParaRPr lang="en-US"/>
          </a:p>
        </p:txBody>
      </p:sp>
      <p:sp>
        <p:nvSpPr>
          <p:cNvPr id="6" name="Footer Placeholder 5">
            <a:extLst>
              <a:ext uri="{FF2B5EF4-FFF2-40B4-BE49-F238E27FC236}">
                <a16:creationId xmlns:a16="http://schemas.microsoft.com/office/drawing/2014/main" id="{B9DC9F0D-5962-4743-B1C2-7115C3ADB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173EB-F3AF-4D00-A42B-88BB020908DE}"/>
              </a:ext>
            </a:extLst>
          </p:cNvPr>
          <p:cNvSpPr>
            <a:spLocks noGrp="1"/>
          </p:cNvSpPr>
          <p:nvPr>
            <p:ph type="sldNum" sz="quarter" idx="12"/>
          </p:nvPr>
        </p:nvSpPr>
        <p:spPr/>
        <p:txBody>
          <a:bodyPr/>
          <a:lstStyle/>
          <a:p>
            <a:fld id="{D1C21012-7037-4A1D-A4E2-E991C5E382C1}" type="slidenum">
              <a:rPr lang="en-US" smtClean="0"/>
              <a:t>‹#›</a:t>
            </a:fld>
            <a:endParaRPr lang="en-US"/>
          </a:p>
        </p:txBody>
      </p:sp>
    </p:spTree>
    <p:extLst>
      <p:ext uri="{BB962C8B-B14F-4D97-AF65-F5344CB8AC3E}">
        <p14:creationId xmlns:p14="http://schemas.microsoft.com/office/powerpoint/2010/main" val="245826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B9813-E763-4C8B-91A0-B04F44F82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2ECBC-8DD2-4646-A757-3614E0E11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3269C-06C3-4494-A8A5-207E5DD76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33F0-2B90-4949-B2A0-D270F5C7519A}" type="datetimeFigureOut">
              <a:rPr lang="en-US" smtClean="0"/>
              <a:t>8/30/2023</a:t>
            </a:fld>
            <a:endParaRPr lang="en-US"/>
          </a:p>
        </p:txBody>
      </p:sp>
      <p:sp>
        <p:nvSpPr>
          <p:cNvPr id="5" name="Footer Placeholder 4">
            <a:extLst>
              <a:ext uri="{FF2B5EF4-FFF2-40B4-BE49-F238E27FC236}">
                <a16:creationId xmlns:a16="http://schemas.microsoft.com/office/drawing/2014/main" id="{2C4881A3-8F5C-4BA8-AAA6-CE6CAF3DE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90AE10-602C-43D4-B161-BE1F49A41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21012-7037-4A1D-A4E2-E991C5E382C1}" type="slidenum">
              <a:rPr lang="en-US" smtClean="0"/>
              <a:t>‹#›</a:t>
            </a:fld>
            <a:endParaRPr lang="en-US"/>
          </a:p>
        </p:txBody>
      </p:sp>
    </p:spTree>
    <p:extLst>
      <p:ext uri="{BB962C8B-B14F-4D97-AF65-F5344CB8AC3E}">
        <p14:creationId xmlns:p14="http://schemas.microsoft.com/office/powerpoint/2010/main" val="3596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elifesciences.org/digests/36741/poring-over-pitcher-pla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pxhere.com/en/photo/119125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29440207@N08/23013832352"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en.wikipedia.org/wiki/Venus_flytra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flickr.com/photos/cameliatwu/548145939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flickr.com/photos/66929938@N00/4430206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CSjhcn_W9IGGMtbnJFnQ0DXTWIkpcd6kTw6p9I9WSeTefLAqFjSM9CT5WYV-xSRKur1Bs7aJDLkVgdAXViX7lI7-M2beOE9GOJDogvkcP8lLH2Gjp0j4tHOB_gHVzNZRKnUXdMzFlj-6WKcqgt_MazoyaA=nw">
            <a:extLst>
              <a:ext uri="{FF2B5EF4-FFF2-40B4-BE49-F238E27FC236}">
                <a16:creationId xmlns:a16="http://schemas.microsoft.com/office/drawing/2014/main" id="{E5EDF41D-2D30-4661-9684-77399237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6" y="-695267"/>
            <a:ext cx="12380536" cy="8248533"/>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EB469325-3079-4B50-B4B7-C8BCE26E9A05}"/>
              </a:ext>
            </a:extLst>
          </p:cNvPr>
          <p:cNvSpPr/>
          <p:nvPr/>
        </p:nvSpPr>
        <p:spPr>
          <a:xfrm>
            <a:off x="-436775" y="-707947"/>
            <a:ext cx="12877014" cy="8248533"/>
          </a:xfrm>
          <a:custGeom>
            <a:avLst/>
            <a:gdLst/>
            <a:ahLst/>
            <a:cxnLst/>
            <a:rect l="l" t="t" r="r" b="b"/>
            <a:pathLst>
              <a:path w="12877014" h="8248533">
                <a:moveTo>
                  <a:pt x="4182114" y="6324051"/>
                </a:moveTo>
                <a:cubicBezTo>
                  <a:pt x="4236423" y="6324051"/>
                  <a:pt x="4282711" y="6343030"/>
                  <a:pt x="4320980" y="6380988"/>
                </a:cubicBezTo>
                <a:cubicBezTo>
                  <a:pt x="4359248" y="6418945"/>
                  <a:pt x="4378381" y="6465079"/>
                  <a:pt x="4378381" y="6519388"/>
                </a:cubicBezTo>
                <a:cubicBezTo>
                  <a:pt x="4378381" y="6574317"/>
                  <a:pt x="4359403" y="6620605"/>
                  <a:pt x="4321445" y="6658253"/>
                </a:cubicBezTo>
                <a:cubicBezTo>
                  <a:pt x="4283487" y="6695901"/>
                  <a:pt x="4237043" y="6714724"/>
                  <a:pt x="4182114" y="6714724"/>
                </a:cubicBezTo>
                <a:cubicBezTo>
                  <a:pt x="4121013" y="6714724"/>
                  <a:pt x="4071332" y="6691887"/>
                  <a:pt x="4033068" y="6646211"/>
                </a:cubicBezTo>
                <a:cubicBezTo>
                  <a:pt x="4001588" y="6609188"/>
                  <a:pt x="3985847" y="6566914"/>
                  <a:pt x="3985847" y="6519388"/>
                </a:cubicBezTo>
                <a:cubicBezTo>
                  <a:pt x="3985847" y="6471861"/>
                  <a:pt x="4001588" y="6429587"/>
                  <a:pt x="4033068" y="6392564"/>
                </a:cubicBezTo>
                <a:cubicBezTo>
                  <a:pt x="4071952" y="6346889"/>
                  <a:pt x="4121634" y="6324051"/>
                  <a:pt x="4182114" y="6324051"/>
                </a:cubicBezTo>
                <a:close/>
                <a:moveTo>
                  <a:pt x="9045445" y="6318470"/>
                </a:moveTo>
                <a:cubicBezTo>
                  <a:pt x="9100994" y="6318470"/>
                  <a:pt x="9148368" y="6337938"/>
                  <a:pt x="9187566" y="6376875"/>
                </a:cubicBezTo>
                <a:cubicBezTo>
                  <a:pt x="9226764" y="6415811"/>
                  <a:pt x="9246363" y="6463315"/>
                  <a:pt x="9246363" y="6519388"/>
                </a:cubicBezTo>
                <a:cubicBezTo>
                  <a:pt x="9246363" y="6576080"/>
                  <a:pt x="9226919" y="6623895"/>
                  <a:pt x="9188031" y="6662831"/>
                </a:cubicBezTo>
                <a:cubicBezTo>
                  <a:pt x="9149143" y="6701768"/>
                  <a:pt x="9101614" y="6721236"/>
                  <a:pt x="9045445" y="6721236"/>
                </a:cubicBezTo>
                <a:cubicBezTo>
                  <a:pt x="8982483" y="6721236"/>
                  <a:pt x="8931251" y="6697560"/>
                  <a:pt x="8891748" y="6650208"/>
                </a:cubicBezTo>
                <a:cubicBezTo>
                  <a:pt x="8859647" y="6612207"/>
                  <a:pt x="8843597" y="6568600"/>
                  <a:pt x="8843597" y="6519388"/>
                </a:cubicBezTo>
                <a:cubicBezTo>
                  <a:pt x="8843597" y="6470796"/>
                  <a:pt x="8859647" y="6427499"/>
                  <a:pt x="8891748" y="6389497"/>
                </a:cubicBezTo>
                <a:cubicBezTo>
                  <a:pt x="8931251" y="6342145"/>
                  <a:pt x="8982483" y="6318470"/>
                  <a:pt x="9045445" y="6318470"/>
                </a:cubicBezTo>
                <a:close/>
                <a:moveTo>
                  <a:pt x="7864345" y="6318470"/>
                </a:moveTo>
                <a:cubicBezTo>
                  <a:pt x="7919894" y="6318470"/>
                  <a:pt x="7967267" y="6337938"/>
                  <a:pt x="8006466" y="6376875"/>
                </a:cubicBezTo>
                <a:cubicBezTo>
                  <a:pt x="8045664" y="6415811"/>
                  <a:pt x="8065263" y="6463315"/>
                  <a:pt x="8065263" y="6519388"/>
                </a:cubicBezTo>
                <a:cubicBezTo>
                  <a:pt x="8065263" y="6576080"/>
                  <a:pt x="8045820" y="6623895"/>
                  <a:pt x="8006931" y="6662831"/>
                </a:cubicBezTo>
                <a:cubicBezTo>
                  <a:pt x="7968043" y="6701768"/>
                  <a:pt x="7920514" y="6721236"/>
                  <a:pt x="7864345" y="6721236"/>
                </a:cubicBezTo>
                <a:cubicBezTo>
                  <a:pt x="7801384" y="6721236"/>
                  <a:pt x="7750152" y="6697560"/>
                  <a:pt x="7710648" y="6650208"/>
                </a:cubicBezTo>
                <a:cubicBezTo>
                  <a:pt x="7678547" y="6612207"/>
                  <a:pt x="7662497" y="6568600"/>
                  <a:pt x="7662497" y="6519388"/>
                </a:cubicBezTo>
                <a:cubicBezTo>
                  <a:pt x="7662497" y="6470796"/>
                  <a:pt x="7678547" y="6427499"/>
                  <a:pt x="7710648" y="6389497"/>
                </a:cubicBezTo>
                <a:cubicBezTo>
                  <a:pt x="7750152" y="6342145"/>
                  <a:pt x="7801384" y="6318470"/>
                  <a:pt x="7864345" y="6318470"/>
                </a:cubicBezTo>
                <a:close/>
                <a:moveTo>
                  <a:pt x="7185774" y="6075694"/>
                </a:moveTo>
                <a:cubicBezTo>
                  <a:pt x="7117126" y="6075694"/>
                  <a:pt x="7057759" y="6090577"/>
                  <a:pt x="7007675" y="6120342"/>
                </a:cubicBezTo>
                <a:cubicBezTo>
                  <a:pt x="6970565" y="6142666"/>
                  <a:pt x="6935930" y="6178943"/>
                  <a:pt x="6903771" y="6229173"/>
                </a:cubicBezTo>
                <a:lnTo>
                  <a:pt x="6903771" y="6087786"/>
                </a:lnTo>
                <a:lnTo>
                  <a:pt x="6597744" y="6087786"/>
                </a:lnTo>
                <a:lnTo>
                  <a:pt x="6597744" y="6950989"/>
                </a:lnTo>
                <a:lnTo>
                  <a:pt x="6903771" y="6950989"/>
                </a:lnTo>
                <a:lnTo>
                  <a:pt x="6903771" y="6581709"/>
                </a:lnTo>
                <a:cubicBezTo>
                  <a:pt x="6903771" y="6531480"/>
                  <a:pt x="6909338" y="6491482"/>
                  <a:pt x="6920471" y="6461717"/>
                </a:cubicBezTo>
                <a:cubicBezTo>
                  <a:pt x="6950159" y="6379241"/>
                  <a:pt x="7015092" y="6338003"/>
                  <a:pt x="7115270" y="6338003"/>
                </a:cubicBezTo>
                <a:cubicBezTo>
                  <a:pt x="7159182" y="6338003"/>
                  <a:pt x="7202474" y="6348235"/>
                  <a:pt x="7245146" y="6368699"/>
                </a:cubicBezTo>
                <a:lnTo>
                  <a:pt x="7245146" y="6078470"/>
                </a:lnTo>
                <a:cubicBezTo>
                  <a:pt x="7221649" y="6076619"/>
                  <a:pt x="7201859" y="6075694"/>
                  <a:pt x="7185774" y="6075694"/>
                </a:cubicBezTo>
                <a:close/>
                <a:moveTo>
                  <a:pt x="10910690" y="6072903"/>
                </a:moveTo>
                <a:cubicBezTo>
                  <a:pt x="10831808" y="6072903"/>
                  <a:pt x="10761623" y="6096467"/>
                  <a:pt x="10700136" y="6143597"/>
                </a:cubicBezTo>
                <a:cubicBezTo>
                  <a:pt x="10670941" y="6165921"/>
                  <a:pt x="10644543" y="6196307"/>
                  <a:pt x="10620940" y="6234754"/>
                </a:cubicBezTo>
                <a:cubicBezTo>
                  <a:pt x="10594856" y="6193826"/>
                  <a:pt x="10567528" y="6162200"/>
                  <a:pt x="10538954" y="6139876"/>
                </a:cubicBezTo>
                <a:cubicBezTo>
                  <a:pt x="10482425" y="6095848"/>
                  <a:pt x="10411616" y="6073833"/>
                  <a:pt x="10326525" y="6073833"/>
                </a:cubicBezTo>
                <a:cubicBezTo>
                  <a:pt x="10260065" y="6073833"/>
                  <a:pt x="10199818" y="6088406"/>
                  <a:pt x="10145780" y="6117552"/>
                </a:cubicBezTo>
                <a:cubicBezTo>
                  <a:pt x="10115965" y="6133674"/>
                  <a:pt x="10083046" y="6159100"/>
                  <a:pt x="10047022" y="6193826"/>
                </a:cubicBezTo>
                <a:lnTo>
                  <a:pt x="10047022" y="6087786"/>
                </a:lnTo>
                <a:lnTo>
                  <a:pt x="9740994" y="6087786"/>
                </a:lnTo>
                <a:lnTo>
                  <a:pt x="9740994" y="6950989"/>
                </a:lnTo>
                <a:lnTo>
                  <a:pt x="10047022" y="6950989"/>
                </a:lnTo>
                <a:lnTo>
                  <a:pt x="10047022" y="6524663"/>
                </a:lnTo>
                <a:cubicBezTo>
                  <a:pt x="10047022" y="6483174"/>
                  <a:pt x="10049192" y="6450509"/>
                  <a:pt x="10053533" y="6426668"/>
                </a:cubicBezTo>
                <a:cubicBezTo>
                  <a:pt x="10057873" y="6402827"/>
                  <a:pt x="10065005" y="6384096"/>
                  <a:pt x="10074927" y="6370472"/>
                </a:cubicBezTo>
                <a:cubicBezTo>
                  <a:pt x="10101591" y="6332083"/>
                  <a:pt x="10138798" y="6312889"/>
                  <a:pt x="10186548" y="6312889"/>
                </a:cubicBezTo>
                <a:cubicBezTo>
                  <a:pt x="10238018" y="6312889"/>
                  <a:pt x="10276155" y="6335179"/>
                  <a:pt x="10300960" y="6379759"/>
                </a:cubicBezTo>
                <a:cubicBezTo>
                  <a:pt x="10313362" y="6402055"/>
                  <a:pt x="10319563" y="6450356"/>
                  <a:pt x="10319563" y="6524663"/>
                </a:cubicBezTo>
                <a:lnTo>
                  <a:pt x="10319563" y="6950989"/>
                </a:lnTo>
                <a:lnTo>
                  <a:pt x="10625591" y="6950989"/>
                </a:lnTo>
                <a:lnTo>
                  <a:pt x="10625591" y="6524663"/>
                </a:lnTo>
                <a:cubicBezTo>
                  <a:pt x="10625591" y="6457788"/>
                  <a:pt x="10635203" y="6408866"/>
                  <a:pt x="10654426" y="6377899"/>
                </a:cubicBezTo>
                <a:cubicBezTo>
                  <a:pt x="10681711" y="6333938"/>
                  <a:pt x="10720779" y="6311958"/>
                  <a:pt x="10771629" y="6311958"/>
                </a:cubicBezTo>
                <a:cubicBezTo>
                  <a:pt x="10817517" y="6311958"/>
                  <a:pt x="10851934" y="6332083"/>
                  <a:pt x="10874878" y="6372333"/>
                </a:cubicBezTo>
                <a:cubicBezTo>
                  <a:pt x="10890380" y="6399579"/>
                  <a:pt x="10898132" y="6450356"/>
                  <a:pt x="10898132" y="6524663"/>
                </a:cubicBezTo>
                <a:lnTo>
                  <a:pt x="10898132" y="6950989"/>
                </a:lnTo>
                <a:lnTo>
                  <a:pt x="11204160" y="6950989"/>
                </a:lnTo>
                <a:lnTo>
                  <a:pt x="11204160" y="6390093"/>
                </a:lnTo>
                <a:cubicBezTo>
                  <a:pt x="11204160" y="6337383"/>
                  <a:pt x="11199189" y="6293355"/>
                  <a:pt x="11189248" y="6258008"/>
                </a:cubicBezTo>
                <a:cubicBezTo>
                  <a:pt x="11172485" y="6199717"/>
                  <a:pt x="11137086" y="6153519"/>
                  <a:pt x="11083049" y="6119412"/>
                </a:cubicBezTo>
                <a:cubicBezTo>
                  <a:pt x="11032732" y="6088406"/>
                  <a:pt x="10975279" y="6072903"/>
                  <a:pt x="10910690" y="6072903"/>
                </a:cubicBezTo>
                <a:close/>
                <a:moveTo>
                  <a:pt x="4100622" y="6060811"/>
                </a:moveTo>
                <a:cubicBezTo>
                  <a:pt x="3995338" y="6060811"/>
                  <a:pt x="3902131" y="6095813"/>
                  <a:pt x="3821003" y="6165819"/>
                </a:cubicBezTo>
                <a:cubicBezTo>
                  <a:pt x="3718819" y="6253779"/>
                  <a:pt x="3667727" y="6371480"/>
                  <a:pt x="3667727" y="6518922"/>
                </a:cubicBezTo>
                <a:cubicBezTo>
                  <a:pt x="3667727" y="6663885"/>
                  <a:pt x="3717579" y="6780351"/>
                  <a:pt x="3817282" y="6868320"/>
                </a:cubicBezTo>
                <a:cubicBezTo>
                  <a:pt x="3900892" y="6942036"/>
                  <a:pt x="3996263" y="6978894"/>
                  <a:pt x="4103398" y="6978894"/>
                </a:cubicBezTo>
                <a:cubicBezTo>
                  <a:pt x="4169664" y="6978894"/>
                  <a:pt x="4228808" y="6964322"/>
                  <a:pt x="4280829" y="6935176"/>
                </a:cubicBezTo>
                <a:cubicBezTo>
                  <a:pt x="4310556" y="6918433"/>
                  <a:pt x="4339973" y="6891768"/>
                  <a:pt x="4369080" y="6855181"/>
                </a:cubicBezTo>
                <a:lnTo>
                  <a:pt x="4369080" y="6950989"/>
                </a:lnTo>
                <a:lnTo>
                  <a:pt x="4675107" y="6950989"/>
                </a:lnTo>
                <a:lnTo>
                  <a:pt x="4675107" y="6087786"/>
                </a:lnTo>
                <a:lnTo>
                  <a:pt x="4369080" y="6087786"/>
                </a:lnTo>
                <a:lnTo>
                  <a:pt x="4369080" y="6172432"/>
                </a:lnTo>
                <a:cubicBezTo>
                  <a:pt x="4336252" y="6138325"/>
                  <a:pt x="4304360" y="6113831"/>
                  <a:pt x="4273402" y="6098948"/>
                </a:cubicBezTo>
                <a:cubicBezTo>
                  <a:pt x="4219520" y="6073524"/>
                  <a:pt x="4161927" y="6060811"/>
                  <a:pt x="4100622" y="6060811"/>
                </a:cubicBezTo>
                <a:close/>
                <a:moveTo>
                  <a:pt x="6137679" y="6057090"/>
                </a:moveTo>
                <a:cubicBezTo>
                  <a:pt x="5999392" y="6057090"/>
                  <a:pt x="5897074" y="6093304"/>
                  <a:pt x="5830721" y="6165732"/>
                </a:cubicBezTo>
                <a:cubicBezTo>
                  <a:pt x="5779251" y="6222066"/>
                  <a:pt x="5753516" y="6287996"/>
                  <a:pt x="5753516" y="6363525"/>
                </a:cubicBezTo>
                <a:cubicBezTo>
                  <a:pt x="5753516" y="6402525"/>
                  <a:pt x="5759393" y="6435958"/>
                  <a:pt x="5771146" y="6463824"/>
                </a:cubicBezTo>
                <a:cubicBezTo>
                  <a:pt x="5792802" y="6515207"/>
                  <a:pt x="5834557" y="6552966"/>
                  <a:pt x="5896414" y="6577102"/>
                </a:cubicBezTo>
                <a:cubicBezTo>
                  <a:pt x="5913739" y="6583914"/>
                  <a:pt x="5950549" y="6593511"/>
                  <a:pt x="6006844" y="6605894"/>
                </a:cubicBezTo>
                <a:cubicBezTo>
                  <a:pt x="6056947" y="6617056"/>
                  <a:pt x="6089116" y="6626668"/>
                  <a:pt x="6103350" y="6634729"/>
                </a:cubicBezTo>
                <a:cubicBezTo>
                  <a:pt x="6125616" y="6647132"/>
                  <a:pt x="6136749" y="6664805"/>
                  <a:pt x="6136749" y="6687749"/>
                </a:cubicBezTo>
                <a:cubicBezTo>
                  <a:pt x="6136749" y="6731778"/>
                  <a:pt x="6104900" y="6753792"/>
                  <a:pt x="6041202" y="6753792"/>
                </a:cubicBezTo>
                <a:cubicBezTo>
                  <a:pt x="5966371" y="6753792"/>
                  <a:pt x="5885359" y="6725267"/>
                  <a:pt x="5798165" y="6668216"/>
                </a:cubicBezTo>
                <a:lnTo>
                  <a:pt x="5687474" y="6884016"/>
                </a:lnTo>
                <a:cubicBezTo>
                  <a:pt x="5799095" y="6950369"/>
                  <a:pt x="5914126" y="6983545"/>
                  <a:pt x="6032569" y="6983545"/>
                </a:cubicBezTo>
                <a:cubicBezTo>
                  <a:pt x="6166514" y="6983545"/>
                  <a:pt x="6270384" y="6950679"/>
                  <a:pt x="6344178" y="6884947"/>
                </a:cubicBezTo>
                <a:cubicBezTo>
                  <a:pt x="6409910" y="6826656"/>
                  <a:pt x="6442776" y="6751622"/>
                  <a:pt x="6442776" y="6659844"/>
                </a:cubicBezTo>
                <a:cubicBezTo>
                  <a:pt x="6442776" y="6586671"/>
                  <a:pt x="6418960" y="6527139"/>
                  <a:pt x="6371328" y="6481250"/>
                </a:cubicBezTo>
                <a:cubicBezTo>
                  <a:pt x="6333587" y="6444664"/>
                  <a:pt x="6274816" y="6417998"/>
                  <a:pt x="6195015" y="6401255"/>
                </a:cubicBezTo>
                <a:cubicBezTo>
                  <a:pt x="6140581" y="6390093"/>
                  <a:pt x="6107797" y="6381722"/>
                  <a:pt x="6096664" y="6376141"/>
                </a:cubicBezTo>
                <a:cubicBezTo>
                  <a:pt x="6071917" y="6364262"/>
                  <a:pt x="6059544" y="6348628"/>
                  <a:pt x="6059544" y="6329239"/>
                </a:cubicBezTo>
                <a:cubicBezTo>
                  <a:pt x="6059544" y="6286713"/>
                  <a:pt x="6090128" y="6265450"/>
                  <a:pt x="6151297" y="6265450"/>
                </a:cubicBezTo>
                <a:cubicBezTo>
                  <a:pt x="6203193" y="6265450"/>
                  <a:pt x="6257564" y="6280332"/>
                  <a:pt x="6314412" y="6310098"/>
                </a:cubicBezTo>
                <a:lnTo>
                  <a:pt x="6417661" y="6112901"/>
                </a:lnTo>
                <a:cubicBezTo>
                  <a:pt x="6327124" y="6075694"/>
                  <a:pt x="6233796" y="6057090"/>
                  <a:pt x="6137679" y="6057090"/>
                </a:cubicBezTo>
                <a:close/>
                <a:moveTo>
                  <a:pt x="5280429" y="6057090"/>
                </a:moveTo>
                <a:cubicBezTo>
                  <a:pt x="5142142" y="6057090"/>
                  <a:pt x="5039823" y="6093304"/>
                  <a:pt x="4973471" y="6165732"/>
                </a:cubicBezTo>
                <a:cubicBezTo>
                  <a:pt x="4922001" y="6222066"/>
                  <a:pt x="4896266" y="6287996"/>
                  <a:pt x="4896266" y="6363525"/>
                </a:cubicBezTo>
                <a:cubicBezTo>
                  <a:pt x="4896266" y="6402525"/>
                  <a:pt x="4902142" y="6435958"/>
                  <a:pt x="4913896" y="6463824"/>
                </a:cubicBezTo>
                <a:cubicBezTo>
                  <a:pt x="4935551" y="6515207"/>
                  <a:pt x="4977307" y="6552966"/>
                  <a:pt x="5039164" y="6577102"/>
                </a:cubicBezTo>
                <a:cubicBezTo>
                  <a:pt x="5056489" y="6583914"/>
                  <a:pt x="5093299" y="6593511"/>
                  <a:pt x="5149593" y="6605894"/>
                </a:cubicBezTo>
                <a:cubicBezTo>
                  <a:pt x="5199697" y="6617056"/>
                  <a:pt x="5231866" y="6626668"/>
                  <a:pt x="5246099" y="6634729"/>
                </a:cubicBezTo>
                <a:cubicBezTo>
                  <a:pt x="5268365" y="6647132"/>
                  <a:pt x="5279498" y="6664805"/>
                  <a:pt x="5279498" y="6687749"/>
                </a:cubicBezTo>
                <a:cubicBezTo>
                  <a:pt x="5279498" y="6731778"/>
                  <a:pt x="5247650" y="6753792"/>
                  <a:pt x="5183952" y="6753792"/>
                </a:cubicBezTo>
                <a:cubicBezTo>
                  <a:pt x="5109121" y="6753792"/>
                  <a:pt x="5028109" y="6725267"/>
                  <a:pt x="4940915" y="6668216"/>
                </a:cubicBezTo>
                <a:lnTo>
                  <a:pt x="4830224" y="6884016"/>
                </a:lnTo>
                <a:cubicBezTo>
                  <a:pt x="4941844" y="6950369"/>
                  <a:pt x="5056876" y="6983545"/>
                  <a:pt x="5175319" y="6983545"/>
                </a:cubicBezTo>
                <a:cubicBezTo>
                  <a:pt x="5309264" y="6983545"/>
                  <a:pt x="5413134" y="6950679"/>
                  <a:pt x="5486928" y="6884947"/>
                </a:cubicBezTo>
                <a:cubicBezTo>
                  <a:pt x="5552660" y="6826656"/>
                  <a:pt x="5585526" y="6751622"/>
                  <a:pt x="5585526" y="6659844"/>
                </a:cubicBezTo>
                <a:cubicBezTo>
                  <a:pt x="5585526" y="6586671"/>
                  <a:pt x="5561710" y="6527139"/>
                  <a:pt x="5514077" y="6481250"/>
                </a:cubicBezTo>
                <a:cubicBezTo>
                  <a:pt x="5476337" y="6444664"/>
                  <a:pt x="5417567" y="6417998"/>
                  <a:pt x="5337766" y="6401255"/>
                </a:cubicBezTo>
                <a:cubicBezTo>
                  <a:pt x="5283332" y="6390093"/>
                  <a:pt x="5250547" y="6381722"/>
                  <a:pt x="5239414" y="6376141"/>
                </a:cubicBezTo>
                <a:cubicBezTo>
                  <a:pt x="5214668" y="6364262"/>
                  <a:pt x="5202294" y="6348628"/>
                  <a:pt x="5202294" y="6329239"/>
                </a:cubicBezTo>
                <a:cubicBezTo>
                  <a:pt x="5202294" y="6286713"/>
                  <a:pt x="5232879" y="6265450"/>
                  <a:pt x="5294047" y="6265450"/>
                </a:cubicBezTo>
                <a:cubicBezTo>
                  <a:pt x="5345944" y="6265450"/>
                  <a:pt x="5400315" y="6280332"/>
                  <a:pt x="5457162" y="6310098"/>
                </a:cubicBezTo>
                <a:lnTo>
                  <a:pt x="5560412" y="6112901"/>
                </a:lnTo>
                <a:cubicBezTo>
                  <a:pt x="5469874" y="6075694"/>
                  <a:pt x="5376547" y="6057090"/>
                  <a:pt x="5280429" y="6057090"/>
                </a:cubicBezTo>
                <a:close/>
                <a:moveTo>
                  <a:pt x="9054747" y="6056160"/>
                </a:moveTo>
                <a:cubicBezTo>
                  <a:pt x="8877393" y="6056160"/>
                  <a:pt x="8740657" y="6108560"/>
                  <a:pt x="8644539" y="6213360"/>
                </a:cubicBezTo>
                <a:cubicBezTo>
                  <a:pt x="8565165" y="6300176"/>
                  <a:pt x="8525477" y="6399705"/>
                  <a:pt x="8525477" y="6511946"/>
                </a:cubicBezTo>
                <a:cubicBezTo>
                  <a:pt x="8525477" y="6636590"/>
                  <a:pt x="8564854" y="6741700"/>
                  <a:pt x="8643609" y="6827276"/>
                </a:cubicBezTo>
                <a:cubicBezTo>
                  <a:pt x="8739108" y="6931455"/>
                  <a:pt x="8873053" y="6983545"/>
                  <a:pt x="9045445" y="6983545"/>
                </a:cubicBezTo>
                <a:cubicBezTo>
                  <a:pt x="9217217" y="6983545"/>
                  <a:pt x="9350853" y="6931455"/>
                  <a:pt x="9446351" y="6827276"/>
                </a:cubicBezTo>
                <a:cubicBezTo>
                  <a:pt x="9525106" y="6741700"/>
                  <a:pt x="9564483" y="6639070"/>
                  <a:pt x="9564483" y="6519388"/>
                </a:cubicBezTo>
                <a:cubicBezTo>
                  <a:pt x="9564483" y="6400945"/>
                  <a:pt x="9524795" y="6298936"/>
                  <a:pt x="9445421" y="6213360"/>
                </a:cubicBezTo>
                <a:cubicBezTo>
                  <a:pt x="9348062" y="6108560"/>
                  <a:pt x="9217837" y="6056160"/>
                  <a:pt x="9054747" y="6056160"/>
                </a:cubicBezTo>
                <a:close/>
                <a:moveTo>
                  <a:pt x="7873647" y="6056160"/>
                </a:moveTo>
                <a:cubicBezTo>
                  <a:pt x="7696293" y="6056160"/>
                  <a:pt x="7559557" y="6108560"/>
                  <a:pt x="7463439" y="6213360"/>
                </a:cubicBezTo>
                <a:cubicBezTo>
                  <a:pt x="7384064" y="6300176"/>
                  <a:pt x="7344377" y="6399705"/>
                  <a:pt x="7344377" y="6511946"/>
                </a:cubicBezTo>
                <a:cubicBezTo>
                  <a:pt x="7344377" y="6636590"/>
                  <a:pt x="7383754" y="6741700"/>
                  <a:pt x="7462509" y="6827276"/>
                </a:cubicBezTo>
                <a:cubicBezTo>
                  <a:pt x="7558007" y="6931455"/>
                  <a:pt x="7691952" y="6983545"/>
                  <a:pt x="7864345" y="6983545"/>
                </a:cubicBezTo>
                <a:cubicBezTo>
                  <a:pt x="8036118" y="6983545"/>
                  <a:pt x="8169753" y="6931455"/>
                  <a:pt x="8265251" y="6827276"/>
                </a:cubicBezTo>
                <a:cubicBezTo>
                  <a:pt x="8344005" y="6741700"/>
                  <a:pt x="8383383" y="6639070"/>
                  <a:pt x="8383383" y="6519388"/>
                </a:cubicBezTo>
                <a:cubicBezTo>
                  <a:pt x="8383383" y="6400945"/>
                  <a:pt x="8343696" y="6298936"/>
                  <a:pt x="8264321" y="6213360"/>
                </a:cubicBezTo>
                <a:cubicBezTo>
                  <a:pt x="8166962" y="6108560"/>
                  <a:pt x="8036738" y="6056160"/>
                  <a:pt x="7873647" y="6056160"/>
                </a:cubicBezTo>
                <a:close/>
                <a:moveTo>
                  <a:pt x="2710316" y="5654324"/>
                </a:moveTo>
                <a:cubicBezTo>
                  <a:pt x="2548465" y="5654324"/>
                  <a:pt x="2404288" y="5705484"/>
                  <a:pt x="2277784" y="5807803"/>
                </a:cubicBezTo>
                <a:cubicBezTo>
                  <a:pt x="2116554" y="5938648"/>
                  <a:pt x="2035938" y="6109490"/>
                  <a:pt x="2035938" y="6320330"/>
                </a:cubicBezTo>
                <a:cubicBezTo>
                  <a:pt x="2035938" y="6530550"/>
                  <a:pt x="2116554" y="6701082"/>
                  <a:pt x="2277784" y="6831927"/>
                </a:cubicBezTo>
                <a:cubicBezTo>
                  <a:pt x="2404288" y="6934246"/>
                  <a:pt x="2547535" y="6985406"/>
                  <a:pt x="2707525" y="6985406"/>
                </a:cubicBezTo>
                <a:cubicBezTo>
                  <a:pt x="2799303" y="6985406"/>
                  <a:pt x="2899142" y="6964012"/>
                  <a:pt x="3007042" y="6921224"/>
                </a:cubicBezTo>
                <a:lnTo>
                  <a:pt x="3007042" y="6525899"/>
                </a:lnTo>
                <a:cubicBezTo>
                  <a:pt x="2975367" y="6564608"/>
                  <a:pt x="2943693" y="6593327"/>
                  <a:pt x="2912019" y="6612056"/>
                </a:cubicBezTo>
                <a:cubicBezTo>
                  <a:pt x="2853020" y="6647636"/>
                  <a:pt x="2789676" y="6665425"/>
                  <a:pt x="2721987" y="6665425"/>
                </a:cubicBezTo>
                <a:cubicBezTo>
                  <a:pt x="2636285" y="6665425"/>
                  <a:pt x="2561759" y="6639623"/>
                  <a:pt x="2498410" y="6588017"/>
                </a:cubicBezTo>
                <a:cubicBezTo>
                  <a:pt x="2418299" y="6522730"/>
                  <a:pt x="2378243" y="6433502"/>
                  <a:pt x="2378243" y="6320330"/>
                </a:cubicBezTo>
                <a:cubicBezTo>
                  <a:pt x="2378243" y="6206539"/>
                  <a:pt x="2418299" y="6116999"/>
                  <a:pt x="2498410" y="6051713"/>
                </a:cubicBezTo>
                <a:cubicBezTo>
                  <a:pt x="2561759" y="6000107"/>
                  <a:pt x="2636285" y="5974305"/>
                  <a:pt x="2721987" y="5974305"/>
                </a:cubicBezTo>
                <a:cubicBezTo>
                  <a:pt x="2789676" y="5974305"/>
                  <a:pt x="2853020" y="5992094"/>
                  <a:pt x="2912019" y="6027673"/>
                </a:cubicBezTo>
                <a:cubicBezTo>
                  <a:pt x="2944313" y="6047033"/>
                  <a:pt x="2975988" y="6075752"/>
                  <a:pt x="3007042" y="6113831"/>
                </a:cubicBezTo>
                <a:lnTo>
                  <a:pt x="3007042" y="5718506"/>
                </a:lnTo>
                <a:cubicBezTo>
                  <a:pt x="2897281" y="5675718"/>
                  <a:pt x="2798373" y="5654324"/>
                  <a:pt x="2710316" y="5654324"/>
                </a:cubicBezTo>
                <a:close/>
                <a:moveTo>
                  <a:pt x="3187794" y="5553865"/>
                </a:moveTo>
                <a:lnTo>
                  <a:pt x="3187794" y="6950989"/>
                </a:lnTo>
                <a:lnTo>
                  <a:pt x="3493822" y="6950989"/>
                </a:lnTo>
                <a:lnTo>
                  <a:pt x="3493822" y="5553865"/>
                </a:lnTo>
                <a:close/>
                <a:moveTo>
                  <a:pt x="8607965" y="3970148"/>
                </a:moveTo>
                <a:cubicBezTo>
                  <a:pt x="8701719" y="3970148"/>
                  <a:pt x="8759390" y="4018827"/>
                  <a:pt x="8780978" y="4116185"/>
                </a:cubicBezTo>
                <a:lnTo>
                  <a:pt x="8434022" y="4116185"/>
                </a:lnTo>
                <a:cubicBezTo>
                  <a:pt x="8440805" y="4074463"/>
                  <a:pt x="8456840" y="4041272"/>
                  <a:pt x="8482130" y="4016613"/>
                </a:cubicBezTo>
                <a:cubicBezTo>
                  <a:pt x="8514211" y="3985637"/>
                  <a:pt x="8556156" y="3970148"/>
                  <a:pt x="8607965" y="3970148"/>
                </a:cubicBezTo>
                <a:close/>
                <a:moveTo>
                  <a:pt x="4244139" y="3801786"/>
                </a:moveTo>
                <a:lnTo>
                  <a:pt x="4244139" y="4664989"/>
                </a:lnTo>
                <a:lnTo>
                  <a:pt x="4550167" y="4664989"/>
                </a:lnTo>
                <a:lnTo>
                  <a:pt x="4550167" y="3801786"/>
                </a:lnTo>
                <a:close/>
                <a:moveTo>
                  <a:pt x="5344077" y="3783182"/>
                </a:moveTo>
                <a:cubicBezTo>
                  <a:pt x="5271631" y="3783182"/>
                  <a:pt x="5211261" y="3796825"/>
                  <a:pt x="5162969" y="3824110"/>
                </a:cubicBezTo>
                <a:cubicBezTo>
                  <a:pt x="5133243" y="3840853"/>
                  <a:pt x="5100735" y="3869689"/>
                  <a:pt x="5065446" y="3910617"/>
                </a:cubicBezTo>
                <a:lnTo>
                  <a:pt x="5065446" y="3801786"/>
                </a:lnTo>
                <a:lnTo>
                  <a:pt x="4759419" y="3801786"/>
                </a:lnTo>
                <a:lnTo>
                  <a:pt x="4759419" y="4664989"/>
                </a:lnTo>
                <a:lnTo>
                  <a:pt x="5065446" y="4664989"/>
                </a:lnTo>
                <a:lnTo>
                  <a:pt x="5065446" y="4202692"/>
                </a:lnTo>
                <a:cubicBezTo>
                  <a:pt x="5065446" y="4142230"/>
                  <a:pt x="5079622" y="4097810"/>
                  <a:pt x="5107973" y="4069429"/>
                </a:cubicBezTo>
                <a:cubicBezTo>
                  <a:pt x="5139405" y="4037968"/>
                  <a:pt x="5178230" y="4022238"/>
                  <a:pt x="5224448" y="4022238"/>
                </a:cubicBezTo>
                <a:cubicBezTo>
                  <a:pt x="5274978" y="4022238"/>
                  <a:pt x="5312878" y="4040507"/>
                  <a:pt x="5338148" y="4077045"/>
                </a:cubicBezTo>
                <a:cubicBezTo>
                  <a:pt x="5355404" y="4101811"/>
                  <a:pt x="5364033" y="4152273"/>
                  <a:pt x="5364033" y="4228431"/>
                </a:cubicBezTo>
                <a:lnTo>
                  <a:pt x="5364033" y="4664989"/>
                </a:lnTo>
                <a:lnTo>
                  <a:pt x="5670061" y="4664989"/>
                </a:lnTo>
                <a:lnTo>
                  <a:pt x="5670061" y="4115255"/>
                </a:lnTo>
                <a:cubicBezTo>
                  <a:pt x="5670061" y="4001154"/>
                  <a:pt x="5636938" y="3915578"/>
                  <a:pt x="5570692" y="3858527"/>
                </a:cubicBezTo>
                <a:cubicBezTo>
                  <a:pt x="5512488" y="3808297"/>
                  <a:pt x="5436950" y="3783182"/>
                  <a:pt x="5344077" y="3783182"/>
                </a:cubicBezTo>
                <a:close/>
                <a:moveTo>
                  <a:pt x="8595873" y="3777601"/>
                </a:moveTo>
                <a:cubicBezTo>
                  <a:pt x="8443324" y="3777601"/>
                  <a:pt x="8325192" y="3820700"/>
                  <a:pt x="8241476" y="3906896"/>
                </a:cubicBezTo>
                <a:cubicBezTo>
                  <a:pt x="8157760" y="3993092"/>
                  <a:pt x="8115902" y="4105023"/>
                  <a:pt x="8115902" y="4242689"/>
                </a:cubicBezTo>
                <a:cubicBezTo>
                  <a:pt x="8115902" y="4358651"/>
                  <a:pt x="8149388" y="4456940"/>
                  <a:pt x="8216361" y="4537555"/>
                </a:cubicBezTo>
                <a:cubicBezTo>
                  <a:pt x="8305658" y="4645455"/>
                  <a:pt x="8438983" y="4699406"/>
                  <a:pt x="8616337" y="4699406"/>
                </a:cubicBezTo>
                <a:cubicBezTo>
                  <a:pt x="8755863" y="4699406"/>
                  <a:pt x="8867174" y="4660769"/>
                  <a:pt x="8950269" y="4583497"/>
                </a:cubicBezTo>
                <a:cubicBezTo>
                  <a:pt x="8996158" y="4540845"/>
                  <a:pt x="9030884" y="4480572"/>
                  <a:pt x="9054449" y="4402679"/>
                </a:cubicBezTo>
                <a:lnTo>
                  <a:pt x="8758653" y="4402679"/>
                </a:lnTo>
                <a:cubicBezTo>
                  <a:pt x="8724741" y="4457250"/>
                  <a:pt x="8676023" y="4484535"/>
                  <a:pt x="8612500" y="4484535"/>
                </a:cubicBezTo>
                <a:cubicBezTo>
                  <a:pt x="8487933" y="4484535"/>
                  <a:pt x="8425651" y="4419733"/>
                  <a:pt x="8425651" y="4290128"/>
                </a:cubicBezTo>
                <a:lnTo>
                  <a:pt x="9066541" y="4290128"/>
                </a:lnTo>
                <a:lnTo>
                  <a:pt x="9066541" y="4250988"/>
                </a:lnTo>
                <a:cubicBezTo>
                  <a:pt x="9066541" y="4149105"/>
                  <a:pt x="9043907" y="4059648"/>
                  <a:pt x="8998639" y="3982618"/>
                </a:cubicBezTo>
                <a:cubicBezTo>
                  <a:pt x="8918023" y="3845940"/>
                  <a:pt x="8783768" y="3777601"/>
                  <a:pt x="8595873" y="3777601"/>
                </a:cubicBezTo>
                <a:close/>
                <a:moveTo>
                  <a:pt x="6442590" y="3542267"/>
                </a:moveTo>
                <a:lnTo>
                  <a:pt x="6442590" y="3801786"/>
                </a:lnTo>
                <a:lnTo>
                  <a:pt x="6342131" y="3801786"/>
                </a:lnTo>
                <a:lnTo>
                  <a:pt x="6342131" y="4052003"/>
                </a:lnTo>
                <a:lnTo>
                  <a:pt x="6442590" y="4052003"/>
                </a:lnTo>
                <a:lnTo>
                  <a:pt x="6442590" y="4664989"/>
                </a:lnTo>
                <a:lnTo>
                  <a:pt x="6748618" y="4664989"/>
                </a:lnTo>
                <a:lnTo>
                  <a:pt x="6748618" y="4052003"/>
                </a:lnTo>
                <a:lnTo>
                  <a:pt x="6922561" y="4052003"/>
                </a:lnTo>
                <a:lnTo>
                  <a:pt x="6922561" y="3801786"/>
                </a:lnTo>
                <a:lnTo>
                  <a:pt x="6748618" y="3801786"/>
                </a:lnTo>
                <a:lnTo>
                  <a:pt x="6748618" y="3542267"/>
                </a:lnTo>
                <a:close/>
                <a:moveTo>
                  <a:pt x="4397153" y="3299491"/>
                </a:moveTo>
                <a:cubicBezTo>
                  <a:pt x="4349530" y="3299491"/>
                  <a:pt x="4309176" y="3316033"/>
                  <a:pt x="4276092" y="3349118"/>
                </a:cubicBezTo>
                <a:cubicBezTo>
                  <a:pt x="4243007" y="3382202"/>
                  <a:pt x="4226465" y="3422556"/>
                  <a:pt x="4226465" y="3470178"/>
                </a:cubicBezTo>
                <a:cubicBezTo>
                  <a:pt x="4226465" y="3517801"/>
                  <a:pt x="4243007" y="3558310"/>
                  <a:pt x="4276092" y="3591704"/>
                </a:cubicBezTo>
                <a:cubicBezTo>
                  <a:pt x="4309176" y="3625099"/>
                  <a:pt x="4349530" y="3641796"/>
                  <a:pt x="4397153" y="3641796"/>
                </a:cubicBezTo>
                <a:cubicBezTo>
                  <a:pt x="4445396" y="3641796"/>
                  <a:pt x="4486060" y="3625254"/>
                  <a:pt x="4519144" y="3592169"/>
                </a:cubicBezTo>
                <a:cubicBezTo>
                  <a:pt x="4552228" y="3559086"/>
                  <a:pt x="4568770" y="3518421"/>
                  <a:pt x="4568770" y="3470178"/>
                </a:cubicBezTo>
                <a:cubicBezTo>
                  <a:pt x="4568770" y="3422556"/>
                  <a:pt x="4552073" y="3382202"/>
                  <a:pt x="4518679" y="3349118"/>
                </a:cubicBezTo>
                <a:cubicBezTo>
                  <a:pt x="4485285" y="3316033"/>
                  <a:pt x="4444776" y="3299491"/>
                  <a:pt x="4397153" y="3299491"/>
                </a:cubicBezTo>
                <a:close/>
                <a:moveTo>
                  <a:pt x="7035893" y="3267865"/>
                </a:moveTo>
                <a:lnTo>
                  <a:pt x="7035893" y="4664989"/>
                </a:lnTo>
                <a:lnTo>
                  <a:pt x="7341921" y="4664989"/>
                </a:lnTo>
                <a:lnTo>
                  <a:pt x="7341921" y="4202692"/>
                </a:lnTo>
                <a:cubicBezTo>
                  <a:pt x="7341921" y="4142230"/>
                  <a:pt x="7356097" y="4097500"/>
                  <a:pt x="7384448" y="4068499"/>
                </a:cubicBezTo>
                <a:cubicBezTo>
                  <a:pt x="7415260" y="4037038"/>
                  <a:pt x="7454085" y="4021308"/>
                  <a:pt x="7500923" y="4021308"/>
                </a:cubicBezTo>
                <a:cubicBezTo>
                  <a:pt x="7551453" y="4021308"/>
                  <a:pt x="7589353" y="4039577"/>
                  <a:pt x="7614623" y="4076115"/>
                </a:cubicBezTo>
                <a:cubicBezTo>
                  <a:pt x="7631879" y="4100881"/>
                  <a:pt x="7640508" y="4151653"/>
                  <a:pt x="7640508" y="4228431"/>
                </a:cubicBezTo>
                <a:lnTo>
                  <a:pt x="7640508" y="4664989"/>
                </a:lnTo>
                <a:lnTo>
                  <a:pt x="7946536" y="4664989"/>
                </a:lnTo>
                <a:lnTo>
                  <a:pt x="7946536" y="4115255"/>
                </a:lnTo>
                <a:cubicBezTo>
                  <a:pt x="7946536" y="4001154"/>
                  <a:pt x="7913413" y="3915578"/>
                  <a:pt x="7847167" y="3858527"/>
                </a:cubicBezTo>
                <a:cubicBezTo>
                  <a:pt x="7787723" y="3807677"/>
                  <a:pt x="7712184" y="3782252"/>
                  <a:pt x="7620553" y="3782252"/>
                </a:cubicBezTo>
                <a:cubicBezTo>
                  <a:pt x="7548726" y="3782252"/>
                  <a:pt x="7488356" y="3796205"/>
                  <a:pt x="7439444" y="3824110"/>
                </a:cubicBezTo>
                <a:cubicBezTo>
                  <a:pt x="7409717" y="3840853"/>
                  <a:pt x="7377210" y="3869689"/>
                  <a:pt x="7341921" y="3910617"/>
                </a:cubicBezTo>
                <a:lnTo>
                  <a:pt x="7341921" y="3267865"/>
                </a:lnTo>
                <a:close/>
                <a:moveTo>
                  <a:pt x="3486790" y="1752051"/>
                </a:moveTo>
                <a:cubicBezTo>
                  <a:pt x="3541098" y="1752051"/>
                  <a:pt x="3587387" y="1771030"/>
                  <a:pt x="3625655" y="1808988"/>
                </a:cubicBezTo>
                <a:cubicBezTo>
                  <a:pt x="3663923" y="1846946"/>
                  <a:pt x="3683057" y="1893079"/>
                  <a:pt x="3683057" y="1947388"/>
                </a:cubicBezTo>
                <a:cubicBezTo>
                  <a:pt x="3683057" y="2002317"/>
                  <a:pt x="3664078" y="2048605"/>
                  <a:pt x="3626120" y="2086253"/>
                </a:cubicBezTo>
                <a:cubicBezTo>
                  <a:pt x="3588162" y="2123901"/>
                  <a:pt x="3541718" y="2142725"/>
                  <a:pt x="3486790" y="2142725"/>
                </a:cubicBezTo>
                <a:cubicBezTo>
                  <a:pt x="3425689" y="2142725"/>
                  <a:pt x="3376007" y="2119887"/>
                  <a:pt x="3337744" y="2074211"/>
                </a:cubicBezTo>
                <a:cubicBezTo>
                  <a:pt x="3306263" y="2037188"/>
                  <a:pt x="3290523" y="1994914"/>
                  <a:pt x="3290523" y="1947388"/>
                </a:cubicBezTo>
                <a:cubicBezTo>
                  <a:pt x="3290523" y="1899861"/>
                  <a:pt x="3306263" y="1857587"/>
                  <a:pt x="3337744" y="1820564"/>
                </a:cubicBezTo>
                <a:cubicBezTo>
                  <a:pt x="3376627" y="1774889"/>
                  <a:pt x="3426309" y="1752051"/>
                  <a:pt x="3486790" y="1752051"/>
                </a:cubicBezTo>
                <a:close/>
                <a:moveTo>
                  <a:pt x="8178670" y="1746470"/>
                </a:moveTo>
                <a:cubicBezTo>
                  <a:pt x="8234219" y="1746470"/>
                  <a:pt x="8281592" y="1765938"/>
                  <a:pt x="8320791" y="1804875"/>
                </a:cubicBezTo>
                <a:cubicBezTo>
                  <a:pt x="8359989" y="1843811"/>
                  <a:pt x="8379588" y="1891316"/>
                  <a:pt x="8379588" y="1947388"/>
                </a:cubicBezTo>
                <a:cubicBezTo>
                  <a:pt x="8379588" y="2004080"/>
                  <a:pt x="8360145" y="2051894"/>
                  <a:pt x="8321256" y="2090831"/>
                </a:cubicBezTo>
                <a:cubicBezTo>
                  <a:pt x="8282368" y="2129768"/>
                  <a:pt x="8234839" y="2149236"/>
                  <a:pt x="8178670" y="2149236"/>
                </a:cubicBezTo>
                <a:cubicBezTo>
                  <a:pt x="8115709" y="2149236"/>
                  <a:pt x="8064477" y="2125560"/>
                  <a:pt x="8024973" y="2078208"/>
                </a:cubicBezTo>
                <a:cubicBezTo>
                  <a:pt x="7992872" y="2040207"/>
                  <a:pt x="7976822" y="1996600"/>
                  <a:pt x="7976822" y="1947388"/>
                </a:cubicBezTo>
                <a:cubicBezTo>
                  <a:pt x="7976822" y="1898796"/>
                  <a:pt x="7992872" y="1855499"/>
                  <a:pt x="8024973" y="1817498"/>
                </a:cubicBezTo>
                <a:cubicBezTo>
                  <a:pt x="8064477" y="1770146"/>
                  <a:pt x="8115709" y="1746470"/>
                  <a:pt x="8178670" y="1746470"/>
                </a:cubicBezTo>
                <a:close/>
                <a:moveTo>
                  <a:pt x="10112915" y="1684148"/>
                </a:moveTo>
                <a:cubicBezTo>
                  <a:pt x="10206669" y="1684148"/>
                  <a:pt x="10264340" y="1732827"/>
                  <a:pt x="10285927" y="1830186"/>
                </a:cubicBezTo>
                <a:lnTo>
                  <a:pt x="9938972" y="1830186"/>
                </a:lnTo>
                <a:cubicBezTo>
                  <a:pt x="9945755" y="1788463"/>
                  <a:pt x="9961790" y="1755273"/>
                  <a:pt x="9987079" y="1730613"/>
                </a:cubicBezTo>
                <a:cubicBezTo>
                  <a:pt x="10019161" y="1699636"/>
                  <a:pt x="10061106" y="1684148"/>
                  <a:pt x="10112915" y="1684148"/>
                </a:cubicBezTo>
                <a:close/>
                <a:moveTo>
                  <a:pt x="6493563" y="1515786"/>
                </a:moveTo>
                <a:lnTo>
                  <a:pt x="6939118" y="2378989"/>
                </a:lnTo>
                <a:lnTo>
                  <a:pt x="7142826" y="2378989"/>
                </a:lnTo>
                <a:lnTo>
                  <a:pt x="7592101" y="1515786"/>
                </a:lnTo>
                <a:lnTo>
                  <a:pt x="7250727" y="1515786"/>
                </a:lnTo>
                <a:lnTo>
                  <a:pt x="7043298" y="1958550"/>
                </a:lnTo>
                <a:lnTo>
                  <a:pt x="6836799" y="1515786"/>
                </a:lnTo>
                <a:close/>
                <a:moveTo>
                  <a:pt x="6082463" y="1515786"/>
                </a:moveTo>
                <a:lnTo>
                  <a:pt x="6082463" y="2378989"/>
                </a:lnTo>
                <a:lnTo>
                  <a:pt x="6388491" y="2378989"/>
                </a:lnTo>
                <a:lnTo>
                  <a:pt x="6388491" y="1515786"/>
                </a:lnTo>
                <a:close/>
                <a:moveTo>
                  <a:pt x="9462249" y="1503694"/>
                </a:moveTo>
                <a:cubicBezTo>
                  <a:pt x="9393601" y="1503694"/>
                  <a:pt x="9334233" y="1518577"/>
                  <a:pt x="9284149" y="1548342"/>
                </a:cubicBezTo>
                <a:cubicBezTo>
                  <a:pt x="9247039" y="1570666"/>
                  <a:pt x="9212405" y="1606943"/>
                  <a:pt x="9180246" y="1657173"/>
                </a:cubicBezTo>
                <a:lnTo>
                  <a:pt x="9180246" y="1515786"/>
                </a:lnTo>
                <a:lnTo>
                  <a:pt x="8874218" y="1515786"/>
                </a:lnTo>
                <a:lnTo>
                  <a:pt x="8874218" y="2378989"/>
                </a:lnTo>
                <a:lnTo>
                  <a:pt x="9180246" y="2378989"/>
                </a:lnTo>
                <a:lnTo>
                  <a:pt x="9180246" y="2009710"/>
                </a:lnTo>
                <a:cubicBezTo>
                  <a:pt x="9180246" y="1959480"/>
                  <a:pt x="9185813" y="1919483"/>
                  <a:pt x="9196945" y="1889717"/>
                </a:cubicBezTo>
                <a:cubicBezTo>
                  <a:pt x="9226634" y="1807241"/>
                  <a:pt x="9291567" y="1766004"/>
                  <a:pt x="9391745" y="1766004"/>
                </a:cubicBezTo>
                <a:cubicBezTo>
                  <a:pt x="9435657" y="1766004"/>
                  <a:pt x="9478949" y="1776235"/>
                  <a:pt x="9521621" y="1796699"/>
                </a:cubicBezTo>
                <a:lnTo>
                  <a:pt x="9521621" y="1506470"/>
                </a:lnTo>
                <a:cubicBezTo>
                  <a:pt x="9498123" y="1504619"/>
                  <a:pt x="9478333" y="1503694"/>
                  <a:pt x="9462249" y="1503694"/>
                </a:cubicBezTo>
                <a:close/>
                <a:moveTo>
                  <a:pt x="4775950" y="1503694"/>
                </a:moveTo>
                <a:cubicBezTo>
                  <a:pt x="4707301" y="1503694"/>
                  <a:pt x="4647934" y="1518577"/>
                  <a:pt x="4597851" y="1548342"/>
                </a:cubicBezTo>
                <a:cubicBezTo>
                  <a:pt x="4560740" y="1570666"/>
                  <a:pt x="4526105" y="1606943"/>
                  <a:pt x="4493947" y="1657173"/>
                </a:cubicBezTo>
                <a:lnTo>
                  <a:pt x="4493947" y="1515786"/>
                </a:lnTo>
                <a:lnTo>
                  <a:pt x="4187919" y="1515786"/>
                </a:lnTo>
                <a:lnTo>
                  <a:pt x="4187919" y="2378989"/>
                </a:lnTo>
                <a:lnTo>
                  <a:pt x="4493947" y="2378989"/>
                </a:lnTo>
                <a:lnTo>
                  <a:pt x="4493947" y="2009710"/>
                </a:lnTo>
                <a:cubicBezTo>
                  <a:pt x="4493947" y="1959480"/>
                  <a:pt x="4499513" y="1919483"/>
                  <a:pt x="4510647" y="1889717"/>
                </a:cubicBezTo>
                <a:cubicBezTo>
                  <a:pt x="4540334" y="1807241"/>
                  <a:pt x="4605268" y="1766004"/>
                  <a:pt x="4705445" y="1766004"/>
                </a:cubicBezTo>
                <a:cubicBezTo>
                  <a:pt x="4749357" y="1766004"/>
                  <a:pt x="4792649" y="1776235"/>
                  <a:pt x="4835321" y="1796699"/>
                </a:cubicBezTo>
                <a:lnTo>
                  <a:pt x="4835321" y="1506470"/>
                </a:lnTo>
                <a:cubicBezTo>
                  <a:pt x="4811825" y="1504619"/>
                  <a:pt x="4792035" y="1503694"/>
                  <a:pt x="4775950" y="1503694"/>
                </a:cubicBezTo>
                <a:close/>
                <a:moveTo>
                  <a:pt x="5553628" y="1497183"/>
                </a:moveTo>
                <a:cubicBezTo>
                  <a:pt x="5481180" y="1497183"/>
                  <a:pt x="5420811" y="1510825"/>
                  <a:pt x="5372520" y="1538110"/>
                </a:cubicBezTo>
                <a:cubicBezTo>
                  <a:pt x="5342793" y="1554854"/>
                  <a:pt x="5310285" y="1583689"/>
                  <a:pt x="5274997" y="1624617"/>
                </a:cubicBezTo>
                <a:lnTo>
                  <a:pt x="5274997" y="1515786"/>
                </a:lnTo>
                <a:lnTo>
                  <a:pt x="4968968" y="1515786"/>
                </a:lnTo>
                <a:lnTo>
                  <a:pt x="4968968" y="2378989"/>
                </a:lnTo>
                <a:lnTo>
                  <a:pt x="5274997" y="2378989"/>
                </a:lnTo>
                <a:lnTo>
                  <a:pt x="5274997" y="1916692"/>
                </a:lnTo>
                <a:cubicBezTo>
                  <a:pt x="5274997" y="1856231"/>
                  <a:pt x="5289172" y="1811810"/>
                  <a:pt x="5317523" y="1783430"/>
                </a:cubicBezTo>
                <a:cubicBezTo>
                  <a:pt x="5348956" y="1751968"/>
                  <a:pt x="5387780" y="1736238"/>
                  <a:pt x="5433998" y="1736238"/>
                </a:cubicBezTo>
                <a:cubicBezTo>
                  <a:pt x="5484529" y="1736238"/>
                  <a:pt x="5522428" y="1754507"/>
                  <a:pt x="5547698" y="1791046"/>
                </a:cubicBezTo>
                <a:cubicBezTo>
                  <a:pt x="5564955" y="1815812"/>
                  <a:pt x="5573583" y="1866273"/>
                  <a:pt x="5573583" y="1942432"/>
                </a:cubicBezTo>
                <a:lnTo>
                  <a:pt x="5573583" y="2378989"/>
                </a:lnTo>
                <a:lnTo>
                  <a:pt x="5879610" y="2378989"/>
                </a:lnTo>
                <a:lnTo>
                  <a:pt x="5879610" y="1829256"/>
                </a:lnTo>
                <a:cubicBezTo>
                  <a:pt x="5879610" y="1715154"/>
                  <a:pt x="5846487" y="1629578"/>
                  <a:pt x="5780241" y="1572527"/>
                </a:cubicBezTo>
                <a:cubicBezTo>
                  <a:pt x="5722038" y="1522298"/>
                  <a:pt x="5646500" y="1497183"/>
                  <a:pt x="5553628" y="1497183"/>
                </a:cubicBezTo>
                <a:close/>
                <a:moveTo>
                  <a:pt x="10100822" y="1491602"/>
                </a:moveTo>
                <a:cubicBezTo>
                  <a:pt x="9948274" y="1491602"/>
                  <a:pt x="9830141" y="1534700"/>
                  <a:pt x="9746425" y="1620896"/>
                </a:cubicBezTo>
                <a:cubicBezTo>
                  <a:pt x="9662709" y="1707092"/>
                  <a:pt x="9620851" y="1819024"/>
                  <a:pt x="9620851" y="1956690"/>
                </a:cubicBezTo>
                <a:cubicBezTo>
                  <a:pt x="9620851" y="2072651"/>
                  <a:pt x="9654338" y="2170940"/>
                  <a:pt x="9721311" y="2251555"/>
                </a:cubicBezTo>
                <a:cubicBezTo>
                  <a:pt x="9810608" y="2359456"/>
                  <a:pt x="9943933" y="2413406"/>
                  <a:pt x="10121286" y="2413406"/>
                </a:cubicBezTo>
                <a:cubicBezTo>
                  <a:pt x="10260813" y="2413406"/>
                  <a:pt x="10372124" y="2374770"/>
                  <a:pt x="10455219" y="2297497"/>
                </a:cubicBezTo>
                <a:cubicBezTo>
                  <a:pt x="10501108" y="2254845"/>
                  <a:pt x="10535835" y="2194572"/>
                  <a:pt x="10559399" y="2116680"/>
                </a:cubicBezTo>
                <a:lnTo>
                  <a:pt x="10263603" y="2116680"/>
                </a:lnTo>
                <a:cubicBezTo>
                  <a:pt x="10229691" y="2171250"/>
                  <a:pt x="10180973" y="2198535"/>
                  <a:pt x="10117449" y="2198535"/>
                </a:cubicBezTo>
                <a:cubicBezTo>
                  <a:pt x="9992884" y="2198535"/>
                  <a:pt x="9930600" y="2133733"/>
                  <a:pt x="9930600" y="2004129"/>
                </a:cubicBezTo>
                <a:lnTo>
                  <a:pt x="10571491" y="2004129"/>
                </a:lnTo>
                <a:lnTo>
                  <a:pt x="10571491" y="1964988"/>
                </a:lnTo>
                <a:cubicBezTo>
                  <a:pt x="10571491" y="1863105"/>
                  <a:pt x="10548857" y="1773648"/>
                  <a:pt x="10503589" y="1696618"/>
                </a:cubicBezTo>
                <a:cubicBezTo>
                  <a:pt x="10422973" y="1559941"/>
                  <a:pt x="10288718" y="1491602"/>
                  <a:pt x="10100822" y="1491602"/>
                </a:cubicBezTo>
                <a:close/>
                <a:moveTo>
                  <a:pt x="3405298" y="1488811"/>
                </a:moveTo>
                <a:cubicBezTo>
                  <a:pt x="3300013" y="1488811"/>
                  <a:pt x="3206807" y="1523814"/>
                  <a:pt x="3125678" y="1593819"/>
                </a:cubicBezTo>
                <a:cubicBezTo>
                  <a:pt x="3023494" y="1681779"/>
                  <a:pt x="2972403" y="1799480"/>
                  <a:pt x="2972403" y="1946923"/>
                </a:cubicBezTo>
                <a:cubicBezTo>
                  <a:pt x="2972403" y="2091885"/>
                  <a:pt x="3022254" y="2208350"/>
                  <a:pt x="3121957" y="2296320"/>
                </a:cubicBezTo>
                <a:cubicBezTo>
                  <a:pt x="3205567" y="2370036"/>
                  <a:pt x="3300939" y="2406895"/>
                  <a:pt x="3408074" y="2406895"/>
                </a:cubicBezTo>
                <a:cubicBezTo>
                  <a:pt x="3474339" y="2406895"/>
                  <a:pt x="3533482" y="2392322"/>
                  <a:pt x="3585505" y="2363176"/>
                </a:cubicBezTo>
                <a:cubicBezTo>
                  <a:pt x="3615231" y="2346433"/>
                  <a:pt x="3644648" y="2319768"/>
                  <a:pt x="3673755" y="2283181"/>
                </a:cubicBezTo>
                <a:lnTo>
                  <a:pt x="3673755" y="2378989"/>
                </a:lnTo>
                <a:lnTo>
                  <a:pt x="3979782" y="2378989"/>
                </a:lnTo>
                <a:lnTo>
                  <a:pt x="3979782" y="1515786"/>
                </a:lnTo>
                <a:lnTo>
                  <a:pt x="3673755" y="1515786"/>
                </a:lnTo>
                <a:lnTo>
                  <a:pt x="3673755" y="1600432"/>
                </a:lnTo>
                <a:cubicBezTo>
                  <a:pt x="3640928" y="1566326"/>
                  <a:pt x="3609035" y="1541831"/>
                  <a:pt x="3578078" y="1526948"/>
                </a:cubicBezTo>
                <a:cubicBezTo>
                  <a:pt x="3524195" y="1501524"/>
                  <a:pt x="3466602" y="1488811"/>
                  <a:pt x="3405298" y="1488811"/>
                </a:cubicBezTo>
                <a:close/>
                <a:moveTo>
                  <a:pt x="11138303" y="1485090"/>
                </a:moveTo>
                <a:cubicBezTo>
                  <a:pt x="11000017" y="1485090"/>
                  <a:pt x="10897698" y="1521304"/>
                  <a:pt x="10831345" y="1593732"/>
                </a:cubicBezTo>
                <a:cubicBezTo>
                  <a:pt x="10779875" y="1650066"/>
                  <a:pt x="10754141" y="1715997"/>
                  <a:pt x="10754141" y="1791525"/>
                </a:cubicBezTo>
                <a:cubicBezTo>
                  <a:pt x="10754141" y="1830525"/>
                  <a:pt x="10760017" y="1863958"/>
                  <a:pt x="10771770" y="1891824"/>
                </a:cubicBezTo>
                <a:cubicBezTo>
                  <a:pt x="10793426" y="1943207"/>
                  <a:pt x="10835182" y="1980966"/>
                  <a:pt x="10897039" y="2005102"/>
                </a:cubicBezTo>
                <a:cubicBezTo>
                  <a:pt x="10914363" y="2011914"/>
                  <a:pt x="10951173" y="2021511"/>
                  <a:pt x="11007468" y="2033894"/>
                </a:cubicBezTo>
                <a:cubicBezTo>
                  <a:pt x="11057571" y="2045056"/>
                  <a:pt x="11089740" y="2054668"/>
                  <a:pt x="11103974" y="2062729"/>
                </a:cubicBezTo>
                <a:cubicBezTo>
                  <a:pt x="11126240" y="2075132"/>
                  <a:pt x="11137373" y="2092805"/>
                  <a:pt x="11137373" y="2115750"/>
                </a:cubicBezTo>
                <a:cubicBezTo>
                  <a:pt x="11137373" y="2159778"/>
                  <a:pt x="11105524" y="2181792"/>
                  <a:pt x="11041827" y="2181792"/>
                </a:cubicBezTo>
                <a:cubicBezTo>
                  <a:pt x="10966996" y="2181792"/>
                  <a:pt x="10885983" y="2153267"/>
                  <a:pt x="10798789" y="2096216"/>
                </a:cubicBezTo>
                <a:lnTo>
                  <a:pt x="10688098" y="2312017"/>
                </a:lnTo>
                <a:cubicBezTo>
                  <a:pt x="10799719" y="2378369"/>
                  <a:pt x="10914751" y="2411545"/>
                  <a:pt x="11033193" y="2411545"/>
                </a:cubicBezTo>
                <a:cubicBezTo>
                  <a:pt x="11167139" y="2411545"/>
                  <a:pt x="11271008" y="2378679"/>
                  <a:pt x="11344802" y="2312947"/>
                </a:cubicBezTo>
                <a:cubicBezTo>
                  <a:pt x="11410534" y="2254656"/>
                  <a:pt x="11443401" y="2179622"/>
                  <a:pt x="11443401" y="2087844"/>
                </a:cubicBezTo>
                <a:cubicBezTo>
                  <a:pt x="11443401" y="2014670"/>
                  <a:pt x="11419584" y="1955139"/>
                  <a:pt x="11371952" y="1909251"/>
                </a:cubicBezTo>
                <a:cubicBezTo>
                  <a:pt x="11334211" y="1872664"/>
                  <a:pt x="11275440" y="1845999"/>
                  <a:pt x="11195639" y="1829256"/>
                </a:cubicBezTo>
                <a:cubicBezTo>
                  <a:pt x="11141204" y="1818093"/>
                  <a:pt x="11108421" y="1809722"/>
                  <a:pt x="11097288" y="1804141"/>
                </a:cubicBezTo>
                <a:cubicBezTo>
                  <a:pt x="11072541" y="1792262"/>
                  <a:pt x="11060169" y="1776628"/>
                  <a:pt x="11060169" y="1757239"/>
                </a:cubicBezTo>
                <a:cubicBezTo>
                  <a:pt x="11060169" y="1714713"/>
                  <a:pt x="11090753" y="1693450"/>
                  <a:pt x="11151921" y="1693450"/>
                </a:cubicBezTo>
                <a:cubicBezTo>
                  <a:pt x="11203817" y="1693450"/>
                  <a:pt x="11258189" y="1708333"/>
                  <a:pt x="11315037" y="1738098"/>
                </a:cubicBezTo>
                <a:lnTo>
                  <a:pt x="11418286" y="1540901"/>
                </a:lnTo>
                <a:cubicBezTo>
                  <a:pt x="11327749" y="1503694"/>
                  <a:pt x="11234421" y="1485090"/>
                  <a:pt x="11138303" y="1485090"/>
                </a:cubicBezTo>
                <a:close/>
                <a:moveTo>
                  <a:pt x="8187972" y="1484160"/>
                </a:moveTo>
                <a:cubicBezTo>
                  <a:pt x="8010618" y="1484160"/>
                  <a:pt x="7873882" y="1536560"/>
                  <a:pt x="7777764" y="1641360"/>
                </a:cubicBezTo>
                <a:cubicBezTo>
                  <a:pt x="7698390" y="1728176"/>
                  <a:pt x="7658702" y="1827705"/>
                  <a:pt x="7658702" y="1939946"/>
                </a:cubicBezTo>
                <a:cubicBezTo>
                  <a:pt x="7658702" y="2064590"/>
                  <a:pt x="7698079" y="2169700"/>
                  <a:pt x="7776834" y="2255276"/>
                </a:cubicBezTo>
                <a:cubicBezTo>
                  <a:pt x="7872333" y="2359456"/>
                  <a:pt x="8006278" y="2411545"/>
                  <a:pt x="8178670" y="2411545"/>
                </a:cubicBezTo>
                <a:cubicBezTo>
                  <a:pt x="8350443" y="2411545"/>
                  <a:pt x="8484078" y="2359456"/>
                  <a:pt x="8579576" y="2255276"/>
                </a:cubicBezTo>
                <a:cubicBezTo>
                  <a:pt x="8658330" y="2169700"/>
                  <a:pt x="8697708" y="2067070"/>
                  <a:pt x="8697708" y="1947388"/>
                </a:cubicBezTo>
                <a:cubicBezTo>
                  <a:pt x="8697708" y="1828945"/>
                  <a:pt x="8658021" y="1726936"/>
                  <a:pt x="8578646" y="1641360"/>
                </a:cubicBezTo>
                <a:cubicBezTo>
                  <a:pt x="8481287" y="1536560"/>
                  <a:pt x="8351063" y="1484160"/>
                  <a:pt x="8187972" y="1484160"/>
                </a:cubicBezTo>
                <a:close/>
                <a:moveTo>
                  <a:pt x="2529341" y="1082324"/>
                </a:moveTo>
                <a:cubicBezTo>
                  <a:pt x="2367490" y="1082324"/>
                  <a:pt x="2223313" y="1133484"/>
                  <a:pt x="2096809" y="1235803"/>
                </a:cubicBezTo>
                <a:cubicBezTo>
                  <a:pt x="1935579" y="1366648"/>
                  <a:pt x="1854964" y="1537490"/>
                  <a:pt x="1854964" y="1748330"/>
                </a:cubicBezTo>
                <a:cubicBezTo>
                  <a:pt x="1854964" y="1958550"/>
                  <a:pt x="1935579" y="2129082"/>
                  <a:pt x="2096809" y="2259927"/>
                </a:cubicBezTo>
                <a:cubicBezTo>
                  <a:pt x="2223313" y="2362246"/>
                  <a:pt x="2366560" y="2413406"/>
                  <a:pt x="2526551" y="2413406"/>
                </a:cubicBezTo>
                <a:cubicBezTo>
                  <a:pt x="2618328" y="2413406"/>
                  <a:pt x="2718167" y="2392012"/>
                  <a:pt x="2826067" y="2349224"/>
                </a:cubicBezTo>
                <a:lnTo>
                  <a:pt x="2826067" y="1953899"/>
                </a:lnTo>
                <a:cubicBezTo>
                  <a:pt x="2794393" y="1992608"/>
                  <a:pt x="2762718" y="2021327"/>
                  <a:pt x="2731044" y="2040057"/>
                </a:cubicBezTo>
                <a:cubicBezTo>
                  <a:pt x="2672046" y="2075636"/>
                  <a:pt x="2608702" y="2093425"/>
                  <a:pt x="2541012" y="2093425"/>
                </a:cubicBezTo>
                <a:cubicBezTo>
                  <a:pt x="2455310" y="2093425"/>
                  <a:pt x="2380784" y="2067623"/>
                  <a:pt x="2317435" y="2016017"/>
                </a:cubicBezTo>
                <a:cubicBezTo>
                  <a:pt x="2237324" y="1950730"/>
                  <a:pt x="2197268" y="1861501"/>
                  <a:pt x="2197268" y="1748330"/>
                </a:cubicBezTo>
                <a:cubicBezTo>
                  <a:pt x="2197268" y="1634539"/>
                  <a:pt x="2237324" y="1545000"/>
                  <a:pt x="2317435" y="1479713"/>
                </a:cubicBezTo>
                <a:cubicBezTo>
                  <a:pt x="2380784" y="1428107"/>
                  <a:pt x="2455310" y="1402305"/>
                  <a:pt x="2541012" y="1402305"/>
                </a:cubicBezTo>
                <a:cubicBezTo>
                  <a:pt x="2608702" y="1402305"/>
                  <a:pt x="2672046" y="1420094"/>
                  <a:pt x="2731044" y="1455674"/>
                </a:cubicBezTo>
                <a:cubicBezTo>
                  <a:pt x="2763339" y="1475033"/>
                  <a:pt x="2795013" y="1503752"/>
                  <a:pt x="2826067" y="1541831"/>
                </a:cubicBezTo>
                <a:lnTo>
                  <a:pt x="2826067" y="1146506"/>
                </a:lnTo>
                <a:cubicBezTo>
                  <a:pt x="2716307" y="1103718"/>
                  <a:pt x="2617398" y="1082324"/>
                  <a:pt x="2529341" y="1082324"/>
                </a:cubicBezTo>
                <a:close/>
                <a:moveTo>
                  <a:pt x="6235477" y="1013491"/>
                </a:moveTo>
                <a:cubicBezTo>
                  <a:pt x="6187855" y="1013491"/>
                  <a:pt x="6147501" y="1030033"/>
                  <a:pt x="6114416" y="1063117"/>
                </a:cubicBezTo>
                <a:cubicBezTo>
                  <a:pt x="6081332" y="1096202"/>
                  <a:pt x="6064790" y="1136555"/>
                  <a:pt x="6064790" y="1184178"/>
                </a:cubicBezTo>
                <a:cubicBezTo>
                  <a:pt x="6064790" y="1231802"/>
                  <a:pt x="6081332" y="1272310"/>
                  <a:pt x="6114416" y="1305705"/>
                </a:cubicBezTo>
                <a:cubicBezTo>
                  <a:pt x="6147501" y="1339099"/>
                  <a:pt x="6187855" y="1355796"/>
                  <a:pt x="6235477" y="1355796"/>
                </a:cubicBezTo>
                <a:cubicBezTo>
                  <a:pt x="6283721" y="1355796"/>
                  <a:pt x="6324385" y="1339254"/>
                  <a:pt x="6357468" y="1306170"/>
                </a:cubicBezTo>
                <a:cubicBezTo>
                  <a:pt x="6390553" y="1273085"/>
                  <a:pt x="6407095" y="1232422"/>
                  <a:pt x="6407095" y="1184178"/>
                </a:cubicBezTo>
                <a:cubicBezTo>
                  <a:pt x="6407095" y="1136555"/>
                  <a:pt x="6390398" y="1096202"/>
                  <a:pt x="6357003" y="1063117"/>
                </a:cubicBezTo>
                <a:cubicBezTo>
                  <a:pt x="6323609" y="1030033"/>
                  <a:pt x="6283100" y="1013491"/>
                  <a:pt x="6235477" y="1013491"/>
                </a:cubicBezTo>
                <a:close/>
                <a:moveTo>
                  <a:pt x="0" y="0"/>
                </a:moveTo>
                <a:lnTo>
                  <a:pt x="12877014" y="0"/>
                </a:lnTo>
                <a:lnTo>
                  <a:pt x="12877014" y="8248533"/>
                </a:lnTo>
                <a:lnTo>
                  <a:pt x="0" y="8248533"/>
                </a:lnTo>
                <a:close/>
              </a:path>
            </a:pathLst>
          </a:cu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93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6.googleusercontent.com/p_qU_9EBTupt9pT4PKYKtxiIbxhDnpZ3vYZgxByduJcyXJdRh_dw9NCOJ-nKMv9YBGrThiNFh5WkESL-jQJp07OY4DY7V65dGPR-wxycf5IK2Trg4I1YdQKwy3X4HurPUUFiKudr00dvSB-3fEzU-fRZEw=nw">
            <a:extLst>
              <a:ext uri="{FF2B5EF4-FFF2-40B4-BE49-F238E27FC236}">
                <a16:creationId xmlns:a16="http://schemas.microsoft.com/office/drawing/2014/main" id="{1C39E4BC-FE23-424B-A00A-E083732CD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7B1B6F-946F-49CA-B78A-8AA36CEE3057}"/>
              </a:ext>
            </a:extLst>
          </p:cNvPr>
          <p:cNvSpPr/>
          <p:nvPr/>
        </p:nvSpPr>
        <p:spPr>
          <a:xfrm>
            <a:off x="451104" y="720566"/>
            <a:ext cx="6096000" cy="6370975"/>
          </a:xfrm>
          <a:prstGeom prst="rect">
            <a:avLst/>
          </a:prstGeom>
        </p:spPr>
        <p:txBody>
          <a:bodyPr>
            <a:spAutoFit/>
          </a:bodyPr>
          <a:lstStyle/>
          <a:p>
            <a:r>
              <a:rPr lang="en-US" sz="2800" b="0" i="0" u="none" strike="noStrike" dirty="0">
                <a:solidFill>
                  <a:srgbClr val="000000"/>
                </a:solidFill>
                <a:effectLst/>
                <a:latin typeface="Aharoni" panose="02010803020104030203" pitchFamily="2" charset="-79"/>
                <a:cs typeface="Aharoni" panose="02010803020104030203" pitchFamily="2" charset="-79"/>
              </a:rPr>
              <a:t>Lesson Objective</a:t>
            </a:r>
            <a:endParaRPr lang="en-US" b="0" dirty="0">
              <a:effectLst/>
              <a:latin typeface="Aharoni" panose="02010803020104030203" pitchFamily="2" charset="-79"/>
              <a:cs typeface="Aharoni" panose="02010803020104030203" pitchFamily="2" charset="-79"/>
            </a:endParaRPr>
          </a:p>
          <a:p>
            <a:pPr>
              <a:spcAft>
                <a:spcPts val="1200"/>
              </a:spcAft>
            </a:pPr>
            <a:br>
              <a:rPr lang="en-US" b="0" dirty="0">
                <a:effectLst/>
                <a:latin typeface="Aharoni" panose="02010803020104030203" pitchFamily="2" charset="-79"/>
                <a:cs typeface="Aharoni" panose="02010803020104030203" pitchFamily="2" charset="-79"/>
              </a:rPr>
            </a:br>
            <a:r>
              <a:rPr lang="en-US" sz="2000" dirty="0">
                <a:solidFill>
                  <a:srgbClr val="595959"/>
                </a:solidFill>
                <a:latin typeface="Aharoni" panose="02010803020104030203" pitchFamily="2" charset="-79"/>
                <a:cs typeface="Aharoni" panose="02010803020104030203" pitchFamily="2" charset="-79"/>
              </a:rPr>
              <a:t>This is a long term lab project where we will combine many of the BIG IDEAS and SCIENCE PRACTICES in AP Environmental Science to understand course themes such as species diversity, plant physiology and anatomy, adaptation and predator/prey relationships, matter and energy cycling, and many more! </a:t>
            </a:r>
            <a:endParaRPr lang="en-US" sz="2000" b="0" dirty="0">
              <a:effectLst/>
              <a:latin typeface="Aharoni" panose="02010803020104030203" pitchFamily="2" charset="-79"/>
              <a:cs typeface="Aharoni" panose="02010803020104030203" pitchFamily="2" charset="-79"/>
            </a:endParaRPr>
          </a:p>
          <a:p>
            <a:pPr>
              <a:spcAft>
                <a:spcPts val="1200"/>
              </a:spcAft>
            </a:pPr>
            <a:r>
              <a:rPr lang="en-US" sz="2000" dirty="0">
                <a:solidFill>
                  <a:srgbClr val="595959"/>
                </a:solidFill>
                <a:latin typeface="Aharoni" panose="02010803020104030203" pitchFamily="2" charset="-79"/>
                <a:cs typeface="Aharoni" panose="02010803020104030203" pitchFamily="2" charset="-79"/>
              </a:rPr>
              <a:t>Your goal is to observe, document, analyze AND CARE for your plant in it’s simulated classroom environment. You will research and learn about your specific plant, connect it to themes of the course, and create a finalized product to connect your plant to APES.</a:t>
            </a:r>
            <a:endParaRPr lang="en-US" sz="2000" b="0" dirty="0">
              <a:effectLst/>
              <a:latin typeface="Aharoni" panose="02010803020104030203" pitchFamily="2" charset="-79"/>
              <a:cs typeface="Aharoni" panose="02010803020104030203" pitchFamily="2" charset="-79"/>
            </a:endParaRPr>
          </a:p>
          <a:p>
            <a:pPr>
              <a:spcAft>
                <a:spcPts val="1200"/>
              </a:spcAft>
            </a:pPr>
            <a:r>
              <a:rPr lang="en-US" sz="2000" dirty="0">
                <a:solidFill>
                  <a:srgbClr val="595959"/>
                </a:solidFill>
                <a:latin typeface="Aharoni" panose="02010803020104030203" pitchFamily="2" charset="-79"/>
                <a:cs typeface="Aharoni" panose="02010803020104030203" pitchFamily="2" charset="-79"/>
              </a:rPr>
              <a:t>You also get to take your plant home at the end of the year. :) </a:t>
            </a:r>
            <a:endParaRPr lang="en-US" sz="2000" b="0" dirty="0">
              <a:effectLst/>
              <a:latin typeface="Aharoni" panose="02010803020104030203" pitchFamily="2" charset="-79"/>
              <a:cs typeface="Aharoni" panose="02010803020104030203" pitchFamily="2" charset="-79"/>
            </a:endParaRPr>
          </a:p>
          <a:p>
            <a:br>
              <a:rPr lang="en-US"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8716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nternational Carnivorous Plant Society">
            <a:extLst>
              <a:ext uri="{FF2B5EF4-FFF2-40B4-BE49-F238E27FC236}">
                <a16:creationId xmlns:a16="http://schemas.microsoft.com/office/drawing/2014/main" id="{19D558B2-D163-4451-A005-3A195DB4F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2798763"/>
            <a:ext cx="12192000" cy="40592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06E2143-1316-4A57-AD6A-80739E03B9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77" t="28359" r="6472" b="54792"/>
          <a:stretch>
            <a:fillRect/>
          </a:stretch>
        </p:blipFill>
        <p:spPr>
          <a:xfrm>
            <a:off x="695200" y="662324"/>
            <a:ext cx="11057631" cy="1353406"/>
          </a:xfrm>
          <a:custGeom>
            <a:avLst/>
            <a:gdLst/>
            <a:ahLst/>
            <a:cxnLst/>
            <a:rect l="l" t="t" r="r" b="b"/>
            <a:pathLst>
              <a:path w="11057631" h="1353406">
                <a:moveTo>
                  <a:pt x="2961531" y="430671"/>
                </a:moveTo>
                <a:lnTo>
                  <a:pt x="2822934" y="835298"/>
                </a:lnTo>
                <a:lnTo>
                  <a:pt x="3098267" y="835298"/>
                </a:lnTo>
                <a:close/>
                <a:moveTo>
                  <a:pt x="9033234" y="319980"/>
                </a:moveTo>
                <a:cubicBezTo>
                  <a:pt x="8957386" y="319980"/>
                  <a:pt x="8888686" y="341275"/>
                  <a:pt x="8827135" y="383865"/>
                </a:cubicBezTo>
                <a:cubicBezTo>
                  <a:pt x="8765583" y="426454"/>
                  <a:pt x="8721751" y="483188"/>
                  <a:pt x="8695638" y="554065"/>
                </a:cubicBezTo>
                <a:cubicBezTo>
                  <a:pt x="8680716" y="594479"/>
                  <a:pt x="8673256" y="635514"/>
                  <a:pt x="8673256" y="677168"/>
                </a:cubicBezTo>
                <a:cubicBezTo>
                  <a:pt x="8673256" y="762967"/>
                  <a:pt x="8701854" y="839750"/>
                  <a:pt x="8759051" y="907517"/>
                </a:cubicBezTo>
                <a:cubicBezTo>
                  <a:pt x="8829927" y="991456"/>
                  <a:pt x="8921322" y="1033425"/>
                  <a:pt x="9033234" y="1033425"/>
                </a:cubicBezTo>
                <a:cubicBezTo>
                  <a:pt x="9145146" y="1033425"/>
                  <a:pt x="9236850" y="991771"/>
                  <a:pt x="9308348" y="908462"/>
                </a:cubicBezTo>
                <a:cubicBezTo>
                  <a:pt x="9365544" y="841935"/>
                  <a:pt x="9394142" y="764837"/>
                  <a:pt x="9394142" y="677168"/>
                </a:cubicBezTo>
                <a:cubicBezTo>
                  <a:pt x="9394142" y="587639"/>
                  <a:pt x="9365544" y="510231"/>
                  <a:pt x="9308348" y="444944"/>
                </a:cubicBezTo>
                <a:cubicBezTo>
                  <a:pt x="9234981" y="361635"/>
                  <a:pt x="9143275" y="319980"/>
                  <a:pt x="9033234" y="319980"/>
                </a:cubicBezTo>
                <a:close/>
                <a:moveTo>
                  <a:pt x="9949792" y="38137"/>
                </a:moveTo>
                <a:lnTo>
                  <a:pt x="10280004" y="38137"/>
                </a:lnTo>
                <a:lnTo>
                  <a:pt x="10280004" y="724912"/>
                </a:lnTo>
                <a:cubicBezTo>
                  <a:pt x="10280004" y="780044"/>
                  <a:pt x="10280934" y="821244"/>
                  <a:pt x="10282795" y="848509"/>
                </a:cubicBezTo>
                <a:cubicBezTo>
                  <a:pt x="10288996" y="934628"/>
                  <a:pt x="10328373" y="994721"/>
                  <a:pt x="10400927" y="1028789"/>
                </a:cubicBezTo>
                <a:cubicBezTo>
                  <a:pt x="10430693" y="1043042"/>
                  <a:pt x="10463559" y="1050169"/>
                  <a:pt x="10499526" y="1050169"/>
                </a:cubicBezTo>
                <a:cubicBezTo>
                  <a:pt x="10580141" y="1050169"/>
                  <a:pt x="10640913" y="1021977"/>
                  <a:pt x="10681840" y="965595"/>
                </a:cubicBezTo>
                <a:cubicBezTo>
                  <a:pt x="10712226" y="924086"/>
                  <a:pt x="10727419" y="843858"/>
                  <a:pt x="10727419" y="724912"/>
                </a:cubicBezTo>
                <a:lnTo>
                  <a:pt x="10727419" y="38137"/>
                </a:lnTo>
                <a:lnTo>
                  <a:pt x="11057631" y="38137"/>
                </a:lnTo>
                <a:lnTo>
                  <a:pt x="11057631" y="770186"/>
                </a:lnTo>
                <a:cubicBezTo>
                  <a:pt x="11057631" y="846460"/>
                  <a:pt x="11051430" y="911572"/>
                  <a:pt x="11039028" y="965523"/>
                </a:cubicBezTo>
                <a:cubicBezTo>
                  <a:pt x="11019804" y="1049238"/>
                  <a:pt x="10973915" y="1125513"/>
                  <a:pt x="10901362" y="1194346"/>
                </a:cubicBezTo>
                <a:cubicBezTo>
                  <a:pt x="10798423" y="1291704"/>
                  <a:pt x="10660757" y="1340383"/>
                  <a:pt x="10488364" y="1340383"/>
                </a:cubicBezTo>
                <a:cubicBezTo>
                  <a:pt x="10312871" y="1340383"/>
                  <a:pt x="10175825" y="1290774"/>
                  <a:pt x="10077226" y="1191555"/>
                </a:cubicBezTo>
                <a:cubicBezTo>
                  <a:pt x="10025136" y="1139465"/>
                  <a:pt x="9989479" y="1074043"/>
                  <a:pt x="9970256" y="995288"/>
                </a:cubicBezTo>
                <a:cubicBezTo>
                  <a:pt x="9956614" y="939478"/>
                  <a:pt x="9949792" y="864443"/>
                  <a:pt x="9949792" y="770186"/>
                </a:cubicBezTo>
                <a:close/>
                <a:moveTo>
                  <a:pt x="7012223" y="38137"/>
                </a:moveTo>
                <a:lnTo>
                  <a:pt x="7406617" y="38137"/>
                </a:lnTo>
                <a:lnTo>
                  <a:pt x="7646602" y="384163"/>
                </a:lnTo>
                <a:lnTo>
                  <a:pt x="7877286" y="38137"/>
                </a:lnTo>
                <a:lnTo>
                  <a:pt x="8277261" y="38137"/>
                </a:lnTo>
                <a:lnTo>
                  <a:pt x="7801941" y="697632"/>
                </a:lnTo>
                <a:lnTo>
                  <a:pt x="7801941" y="1307827"/>
                </a:lnTo>
                <a:lnTo>
                  <a:pt x="7471729" y="1307827"/>
                </a:lnTo>
                <a:lnTo>
                  <a:pt x="7471729" y="697632"/>
                </a:lnTo>
                <a:close/>
                <a:moveTo>
                  <a:pt x="5301592" y="38137"/>
                </a:moveTo>
                <a:lnTo>
                  <a:pt x="5631805" y="38137"/>
                </a:lnTo>
                <a:lnTo>
                  <a:pt x="5631805" y="561826"/>
                </a:lnTo>
                <a:lnTo>
                  <a:pt x="6034571" y="38137"/>
                </a:lnTo>
                <a:lnTo>
                  <a:pt x="6441057" y="38137"/>
                </a:lnTo>
                <a:lnTo>
                  <a:pt x="5937832" y="639031"/>
                </a:lnTo>
                <a:lnTo>
                  <a:pt x="6487566" y="1307827"/>
                </a:lnTo>
                <a:lnTo>
                  <a:pt x="6060616" y="1307827"/>
                </a:lnTo>
                <a:lnTo>
                  <a:pt x="5631805" y="757163"/>
                </a:lnTo>
                <a:lnTo>
                  <a:pt x="5631805" y="1307827"/>
                </a:lnTo>
                <a:lnTo>
                  <a:pt x="5301592" y="1307827"/>
                </a:lnTo>
                <a:close/>
                <a:moveTo>
                  <a:pt x="3768068" y="38137"/>
                </a:moveTo>
                <a:lnTo>
                  <a:pt x="4098280" y="38137"/>
                </a:lnTo>
                <a:lnTo>
                  <a:pt x="4705685" y="814834"/>
                </a:lnTo>
                <a:lnTo>
                  <a:pt x="4705685" y="38137"/>
                </a:lnTo>
                <a:lnTo>
                  <a:pt x="5035897" y="38137"/>
                </a:lnTo>
                <a:lnTo>
                  <a:pt x="5035897" y="1307827"/>
                </a:lnTo>
                <a:lnTo>
                  <a:pt x="4705685" y="1307827"/>
                </a:lnTo>
                <a:lnTo>
                  <a:pt x="4098280" y="530200"/>
                </a:lnTo>
                <a:lnTo>
                  <a:pt x="4098280" y="1307827"/>
                </a:lnTo>
                <a:lnTo>
                  <a:pt x="3768068" y="1307827"/>
                </a:lnTo>
                <a:close/>
                <a:moveTo>
                  <a:pt x="2783867" y="38137"/>
                </a:moveTo>
                <a:lnTo>
                  <a:pt x="3143845" y="38137"/>
                </a:lnTo>
                <a:lnTo>
                  <a:pt x="3621956" y="1307827"/>
                </a:lnTo>
                <a:lnTo>
                  <a:pt x="3269419" y="1307827"/>
                </a:lnTo>
                <a:lnTo>
                  <a:pt x="3187563" y="1086445"/>
                </a:lnTo>
                <a:lnTo>
                  <a:pt x="2731777" y="1086445"/>
                </a:lnTo>
                <a:lnTo>
                  <a:pt x="2644341" y="1307827"/>
                </a:lnTo>
                <a:lnTo>
                  <a:pt x="2295525" y="1307827"/>
                </a:lnTo>
                <a:close/>
                <a:moveTo>
                  <a:pt x="1015343" y="38137"/>
                </a:moveTo>
                <a:lnTo>
                  <a:pt x="1345555" y="38137"/>
                </a:lnTo>
                <a:lnTo>
                  <a:pt x="1345555" y="528340"/>
                </a:lnTo>
                <a:lnTo>
                  <a:pt x="1821805" y="528340"/>
                </a:lnTo>
                <a:lnTo>
                  <a:pt x="1821805" y="38137"/>
                </a:lnTo>
                <a:lnTo>
                  <a:pt x="2152018" y="38137"/>
                </a:lnTo>
                <a:lnTo>
                  <a:pt x="2152018" y="1307827"/>
                </a:lnTo>
                <a:lnTo>
                  <a:pt x="1821805" y="1307827"/>
                </a:lnTo>
                <a:lnTo>
                  <a:pt x="1821805" y="779487"/>
                </a:lnTo>
                <a:lnTo>
                  <a:pt x="1345555" y="779487"/>
                </a:lnTo>
                <a:lnTo>
                  <a:pt x="1345555" y="1307827"/>
                </a:lnTo>
                <a:lnTo>
                  <a:pt x="1015343" y="1307827"/>
                </a:lnTo>
                <a:close/>
                <a:moveTo>
                  <a:pt x="0" y="38137"/>
                </a:moveTo>
                <a:lnTo>
                  <a:pt x="872505" y="38137"/>
                </a:lnTo>
                <a:lnTo>
                  <a:pt x="872505" y="313469"/>
                </a:lnTo>
                <a:lnTo>
                  <a:pt x="599033" y="313469"/>
                </a:lnTo>
                <a:lnTo>
                  <a:pt x="599033" y="1307827"/>
                </a:lnTo>
                <a:lnTo>
                  <a:pt x="268821" y="1307827"/>
                </a:lnTo>
                <a:lnTo>
                  <a:pt x="268821" y="313469"/>
                </a:lnTo>
                <a:lnTo>
                  <a:pt x="0" y="313469"/>
                </a:lnTo>
                <a:close/>
                <a:moveTo>
                  <a:pt x="9033234" y="0"/>
                </a:moveTo>
                <a:cubicBezTo>
                  <a:pt x="9256476" y="0"/>
                  <a:pt x="9433519" y="74104"/>
                  <a:pt x="9564364" y="222312"/>
                </a:cubicBezTo>
                <a:cubicBezTo>
                  <a:pt x="9679086" y="352537"/>
                  <a:pt x="9736447" y="504155"/>
                  <a:pt x="9736447" y="677168"/>
                </a:cubicBezTo>
                <a:cubicBezTo>
                  <a:pt x="9736447" y="849561"/>
                  <a:pt x="9679086" y="1000869"/>
                  <a:pt x="9564364" y="1131094"/>
                </a:cubicBezTo>
                <a:cubicBezTo>
                  <a:pt x="9433519" y="1279302"/>
                  <a:pt x="9256476" y="1353406"/>
                  <a:pt x="9033234" y="1353406"/>
                </a:cubicBezTo>
                <a:cubicBezTo>
                  <a:pt x="8810611" y="1353406"/>
                  <a:pt x="8633878" y="1279302"/>
                  <a:pt x="8503034" y="1131094"/>
                </a:cubicBezTo>
                <a:cubicBezTo>
                  <a:pt x="8388312" y="1000869"/>
                  <a:pt x="8330951" y="849561"/>
                  <a:pt x="8330951" y="677168"/>
                </a:cubicBezTo>
                <a:cubicBezTo>
                  <a:pt x="8330951" y="598413"/>
                  <a:pt x="8346454" y="517643"/>
                  <a:pt x="8377460" y="434857"/>
                </a:cubicBezTo>
                <a:cubicBezTo>
                  <a:pt x="8408466" y="352072"/>
                  <a:pt x="8450014" y="281223"/>
                  <a:pt x="8502104" y="222312"/>
                </a:cubicBezTo>
                <a:cubicBezTo>
                  <a:pt x="8632948" y="74104"/>
                  <a:pt x="8809992" y="0"/>
                  <a:pt x="9033234" y="0"/>
                </a:cubicBezTo>
                <a:close/>
              </a:path>
            </a:pathLst>
          </a:custGeom>
          <a:effectLst>
            <a:glow rad="63500">
              <a:schemeClr val="tx1">
                <a:alpha val="40000"/>
              </a:schemeClr>
            </a:glow>
          </a:effectLst>
        </p:spPr>
      </p:pic>
      <p:sp>
        <p:nvSpPr>
          <p:cNvPr id="4" name="TextBox 3">
            <a:extLst>
              <a:ext uri="{FF2B5EF4-FFF2-40B4-BE49-F238E27FC236}">
                <a16:creationId xmlns:a16="http://schemas.microsoft.com/office/drawing/2014/main" id="{1D396BB7-0EE9-4F71-AA83-826119086525}"/>
              </a:ext>
            </a:extLst>
          </p:cNvPr>
          <p:cNvSpPr txBox="1"/>
          <p:nvPr/>
        </p:nvSpPr>
        <p:spPr>
          <a:xfrm>
            <a:off x="-402336" y="7034738"/>
            <a:ext cx="12947904" cy="230832"/>
          </a:xfrm>
          <a:prstGeom prst="rect">
            <a:avLst/>
          </a:prstGeom>
          <a:noFill/>
        </p:spPr>
        <p:txBody>
          <a:bodyPr wrap="square" rtlCol="0">
            <a:spAutoFit/>
          </a:bodyPr>
          <a:lstStyle/>
          <a:p>
            <a:r>
              <a:rPr lang="en-US" sz="900">
                <a:hlinkClick r:id="rId4" tooltip="https://elifesciences.org/digests/36741/poring-over-pitcher-plants"/>
              </a:rPr>
              <a:t>This Photo</a:t>
            </a:r>
            <a:r>
              <a:rPr lang="en-US" sz="900"/>
              <a:t> by Unknown Author is licensed under </a:t>
            </a:r>
            <a:r>
              <a:rPr lang="en-US" sz="900">
                <a:hlinkClick r:id="rId5" tooltip="https://creativecommons.org/licenses/by/3.0/"/>
              </a:rPr>
              <a:t>CC BY</a:t>
            </a:r>
            <a:endParaRPr lang="en-US" sz="900"/>
          </a:p>
        </p:txBody>
      </p:sp>
      <p:sp>
        <p:nvSpPr>
          <p:cNvPr id="6" name="TextBox 5">
            <a:extLst>
              <a:ext uri="{FF2B5EF4-FFF2-40B4-BE49-F238E27FC236}">
                <a16:creationId xmlns:a16="http://schemas.microsoft.com/office/drawing/2014/main" id="{13C911D2-D165-4C13-8C7D-9912E3C1809E}"/>
              </a:ext>
            </a:extLst>
          </p:cNvPr>
          <p:cNvSpPr txBox="1"/>
          <p:nvPr/>
        </p:nvSpPr>
        <p:spPr>
          <a:xfrm>
            <a:off x="1956816" y="2040934"/>
            <a:ext cx="8826751" cy="461665"/>
          </a:xfrm>
          <a:prstGeom prst="rect">
            <a:avLst/>
          </a:prstGeom>
          <a:noFill/>
        </p:spPr>
        <p:txBody>
          <a:bodyPr wrap="square" rtlCol="0">
            <a:spAutoFit/>
          </a:bodyPr>
          <a:lstStyle/>
          <a:p>
            <a:r>
              <a:rPr lang="en-US" sz="2400" dirty="0">
                <a:latin typeface="Aharoni" panose="02010803020104030203" pitchFamily="2" charset="-79"/>
                <a:cs typeface="Aharoni" panose="02010803020104030203" pitchFamily="2" charset="-79"/>
              </a:rPr>
              <a:t>For the generous grant and opportunity to play and grow! </a:t>
            </a:r>
          </a:p>
        </p:txBody>
      </p:sp>
    </p:spTree>
    <p:extLst>
      <p:ext uri="{BB962C8B-B14F-4D97-AF65-F5344CB8AC3E}">
        <p14:creationId xmlns:p14="http://schemas.microsoft.com/office/powerpoint/2010/main" val="311677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B9DE4-2AE7-4BD5-A691-65FEC787B3A0}"/>
              </a:ext>
            </a:extLst>
          </p:cNvPr>
          <p:cNvSpPr>
            <a:spLocks noGrp="1"/>
          </p:cNvSpPr>
          <p:nvPr>
            <p:ph type="title"/>
          </p:nvPr>
        </p:nvSpPr>
        <p:spPr>
          <a:xfrm>
            <a:off x="603504" y="584581"/>
            <a:ext cx="4407408" cy="1325563"/>
          </a:xfrm>
        </p:spPr>
        <p:txBody>
          <a:bodyPr>
            <a:normAutofit fontScale="90000"/>
          </a:bodyPr>
          <a:lstStyle/>
          <a:p>
            <a:r>
              <a:rPr lang="en-US" dirty="0">
                <a:latin typeface="Aharoni" panose="02010803020104030203" pitchFamily="2" charset="-79"/>
                <a:cs typeface="Aharoni" panose="02010803020104030203" pitchFamily="2" charset="-79"/>
              </a:rPr>
              <a:t>PART 1:</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Get to know your “</a:t>
            </a:r>
            <a:r>
              <a:rPr lang="en-US" dirty="0" err="1">
                <a:latin typeface="Aharoni" panose="02010803020104030203" pitchFamily="2" charset="-79"/>
                <a:cs typeface="Aharoni" panose="02010803020104030203" pitchFamily="2" charset="-79"/>
              </a:rPr>
              <a:t>Chompy</a:t>
            </a:r>
            <a:r>
              <a:rPr lang="en-US" dirty="0">
                <a:latin typeface="Aharoni" panose="02010803020104030203" pitchFamily="2" charset="-79"/>
                <a:cs typeface="Aharoni" panose="02010803020104030203" pitchFamily="2" charset="-79"/>
              </a:rPr>
              <a:t> Plant Buddy”</a:t>
            </a:r>
          </a:p>
        </p:txBody>
      </p:sp>
      <p:pic>
        <p:nvPicPr>
          <p:cNvPr id="8" name="Picture 7">
            <a:extLst>
              <a:ext uri="{FF2B5EF4-FFF2-40B4-BE49-F238E27FC236}">
                <a16:creationId xmlns:a16="http://schemas.microsoft.com/office/drawing/2014/main" id="{C8094B37-8B9F-4AF6-9902-A47FFE63706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733" r="17267"/>
          <a:stretch/>
        </p:blipFill>
        <p:spPr>
          <a:xfrm>
            <a:off x="6316980" y="-713232"/>
            <a:ext cx="6440546" cy="7918704"/>
          </a:xfrm>
          <a:prstGeom prst="rect">
            <a:avLst/>
          </a:prstGeom>
          <a:effectLst>
            <a:softEdge rad="800100"/>
          </a:effectLst>
        </p:spPr>
      </p:pic>
      <p:sp>
        <p:nvSpPr>
          <p:cNvPr id="11" name="TextBox 10">
            <a:extLst>
              <a:ext uri="{FF2B5EF4-FFF2-40B4-BE49-F238E27FC236}">
                <a16:creationId xmlns:a16="http://schemas.microsoft.com/office/drawing/2014/main" id="{9368E161-C1B2-4AE2-971E-917D1C1A4408}"/>
              </a:ext>
            </a:extLst>
          </p:cNvPr>
          <p:cNvSpPr txBox="1"/>
          <p:nvPr/>
        </p:nvSpPr>
        <p:spPr>
          <a:xfrm>
            <a:off x="656844" y="2542031"/>
            <a:ext cx="5439156" cy="4247317"/>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Get to know your selected plant and learn about it’s place in the world. You will research and create a poster introducing your plant to the class!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Posters must include:</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Name (common and scientific)</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Location (geographical, habitat, type of environment, ecosystem type)</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Where is it in the ecological system? Primary producer?</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Fun Fact about your specific plant! </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POSTERS MUST HAVE IMAGES (drawn or printed and be visually appealing!)</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You must turn in a sources list! </a:t>
            </a:r>
          </a:p>
        </p:txBody>
      </p:sp>
    </p:spTree>
    <p:extLst>
      <p:ext uri="{BB962C8B-B14F-4D97-AF65-F5344CB8AC3E}">
        <p14:creationId xmlns:p14="http://schemas.microsoft.com/office/powerpoint/2010/main" val="14216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2FD281-531A-49D8-AEEB-EDABC195FB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0"/>
            <a:ext cx="6244849" cy="7016684"/>
          </a:xfrm>
          <a:prstGeom prst="rect">
            <a:avLst/>
          </a:prstGeom>
        </p:spPr>
      </p:pic>
      <p:sp>
        <p:nvSpPr>
          <p:cNvPr id="3" name="TextBox 2">
            <a:extLst>
              <a:ext uri="{FF2B5EF4-FFF2-40B4-BE49-F238E27FC236}">
                <a16:creationId xmlns:a16="http://schemas.microsoft.com/office/drawing/2014/main" id="{69F3490E-FDC7-4CE2-B1FF-4EC419C4E456}"/>
              </a:ext>
            </a:extLst>
          </p:cNvPr>
          <p:cNvSpPr txBox="1"/>
          <p:nvPr/>
        </p:nvSpPr>
        <p:spPr>
          <a:xfrm>
            <a:off x="182880" y="1659285"/>
            <a:ext cx="5711952" cy="3539430"/>
          </a:xfrm>
          <a:prstGeom prst="rect">
            <a:avLst/>
          </a:prstGeom>
          <a:noFill/>
        </p:spPr>
        <p:txBody>
          <a:bodyPr wrap="square" rtlCol="0">
            <a:spAutoFit/>
          </a:bodyPr>
          <a:lstStyle/>
          <a:p>
            <a:r>
              <a:rPr lang="en-US" sz="3200" dirty="0">
                <a:latin typeface="Aharoni" panose="02010803020104030203" pitchFamily="2" charset="-79"/>
                <a:cs typeface="Aharoni" panose="02010803020104030203" pitchFamily="2" charset="-79"/>
              </a:rPr>
              <a:t>May I suggest the International Carnivorous Plant Society as a source option?</a:t>
            </a:r>
          </a:p>
          <a:p>
            <a:endParaRPr lang="en-US" sz="3200" dirty="0">
              <a:latin typeface="Aharoni" panose="02010803020104030203" pitchFamily="2" charset="-79"/>
              <a:cs typeface="Aharoni" panose="02010803020104030203" pitchFamily="2" charset="-79"/>
            </a:endParaRPr>
          </a:p>
          <a:p>
            <a:endParaRPr lang="en-US" sz="3200" dirty="0">
              <a:latin typeface="Aharoni" panose="02010803020104030203" pitchFamily="2" charset="-79"/>
              <a:cs typeface="Aharoni" panose="02010803020104030203" pitchFamily="2" charset="-79"/>
            </a:endParaRPr>
          </a:p>
          <a:p>
            <a:r>
              <a:rPr lang="en-US" sz="3200" dirty="0">
                <a:latin typeface="Aharoni" panose="02010803020104030203" pitchFamily="2" charset="-79"/>
                <a:cs typeface="Aharoni" panose="02010803020104030203" pitchFamily="2" charset="-79"/>
              </a:rPr>
              <a:t>www.carnivorousplants.org/</a:t>
            </a:r>
          </a:p>
        </p:txBody>
      </p:sp>
    </p:spTree>
    <p:extLst>
      <p:ext uri="{BB962C8B-B14F-4D97-AF65-F5344CB8AC3E}">
        <p14:creationId xmlns:p14="http://schemas.microsoft.com/office/powerpoint/2010/main" val="155469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B9DE4-2AE7-4BD5-A691-65FEC787B3A0}"/>
              </a:ext>
            </a:extLst>
          </p:cNvPr>
          <p:cNvSpPr>
            <a:spLocks noGrp="1"/>
          </p:cNvSpPr>
          <p:nvPr>
            <p:ph type="title"/>
          </p:nvPr>
        </p:nvSpPr>
        <p:spPr>
          <a:xfrm>
            <a:off x="365760" y="712597"/>
            <a:ext cx="2688336" cy="1325563"/>
          </a:xfrm>
        </p:spPr>
        <p:txBody>
          <a:bodyPr>
            <a:normAutofit fontScale="90000"/>
          </a:bodyPr>
          <a:lstStyle/>
          <a:p>
            <a:r>
              <a:rPr lang="en-US" dirty="0">
                <a:latin typeface="Aharoni" panose="02010803020104030203" pitchFamily="2" charset="-79"/>
                <a:cs typeface="Aharoni" panose="02010803020104030203" pitchFamily="2" charset="-79"/>
              </a:rPr>
              <a:t>PART 2:</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Gather Data and Compare </a:t>
            </a:r>
          </a:p>
        </p:txBody>
      </p:sp>
      <p:pic>
        <p:nvPicPr>
          <p:cNvPr id="13" name="Picture 12">
            <a:extLst>
              <a:ext uri="{FF2B5EF4-FFF2-40B4-BE49-F238E27FC236}">
                <a16:creationId xmlns:a16="http://schemas.microsoft.com/office/drawing/2014/main" id="{BA715012-0875-407B-939B-5048259B04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14416" y="-634455"/>
            <a:ext cx="7431013" cy="8126910"/>
          </a:xfrm>
          <a:prstGeom prst="rect">
            <a:avLst/>
          </a:prstGeom>
          <a:effectLst>
            <a:softEdge rad="635000"/>
          </a:effectLst>
        </p:spPr>
      </p:pic>
      <p:sp>
        <p:nvSpPr>
          <p:cNvPr id="15" name="TextBox 14">
            <a:extLst>
              <a:ext uri="{FF2B5EF4-FFF2-40B4-BE49-F238E27FC236}">
                <a16:creationId xmlns:a16="http://schemas.microsoft.com/office/drawing/2014/main" id="{A02847DA-E6C5-4AF1-98A2-E05EA53497C3}"/>
              </a:ext>
            </a:extLst>
          </p:cNvPr>
          <p:cNvSpPr txBox="1"/>
          <p:nvPr/>
        </p:nvSpPr>
        <p:spPr>
          <a:xfrm>
            <a:off x="656844" y="2542031"/>
            <a:ext cx="5439156" cy="4247317"/>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Now comes the fun part! For the next several months, we’ll track growth patterns, water use, soil and water  properties, even insects eaten! You get to pick!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Requirements: </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Select four factors to track for your specific plant. Explain why you’ve chosen these four factors and CONNECT it to our course themes or unit topics.</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Create a Google Slides data sheet – share with me so I can progress monitor. </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Check your buddy once a week and record data.</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Keep track of problems and good things! </a:t>
            </a:r>
          </a:p>
        </p:txBody>
      </p:sp>
    </p:spTree>
    <p:extLst>
      <p:ext uri="{BB962C8B-B14F-4D97-AF65-F5344CB8AC3E}">
        <p14:creationId xmlns:p14="http://schemas.microsoft.com/office/powerpoint/2010/main" val="184441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B9DE4-2AE7-4BD5-A691-65FEC787B3A0}"/>
              </a:ext>
            </a:extLst>
          </p:cNvPr>
          <p:cNvSpPr>
            <a:spLocks noGrp="1"/>
          </p:cNvSpPr>
          <p:nvPr>
            <p:ph type="title"/>
          </p:nvPr>
        </p:nvSpPr>
        <p:spPr>
          <a:xfrm>
            <a:off x="548640" y="365125"/>
            <a:ext cx="11353800" cy="1325563"/>
          </a:xfrm>
        </p:spPr>
        <p:txBody>
          <a:bodyPr/>
          <a:lstStyle/>
          <a:p>
            <a:r>
              <a:rPr lang="en-US" dirty="0">
                <a:latin typeface="Aharoni" panose="02010803020104030203" pitchFamily="2" charset="-79"/>
                <a:cs typeface="Aharoni" panose="02010803020104030203" pitchFamily="2" charset="-79"/>
              </a:rPr>
              <a:t>PART 3:</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Analyze and Interpret</a:t>
            </a:r>
          </a:p>
        </p:txBody>
      </p:sp>
      <p:pic>
        <p:nvPicPr>
          <p:cNvPr id="3" name="Picture 2">
            <a:extLst>
              <a:ext uri="{FF2B5EF4-FFF2-40B4-BE49-F238E27FC236}">
                <a16:creationId xmlns:a16="http://schemas.microsoft.com/office/drawing/2014/main" id="{D88532A9-85CF-484B-BB73-0780FDBB52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6224" y="-210312"/>
            <a:ext cx="7692182" cy="7278624"/>
          </a:xfrm>
          <a:prstGeom prst="rect">
            <a:avLst/>
          </a:prstGeom>
          <a:effectLst>
            <a:softEdge rad="635000"/>
          </a:effectLst>
        </p:spPr>
      </p:pic>
      <p:sp>
        <p:nvSpPr>
          <p:cNvPr id="4" name="TextBox 3">
            <a:extLst>
              <a:ext uri="{FF2B5EF4-FFF2-40B4-BE49-F238E27FC236}">
                <a16:creationId xmlns:a16="http://schemas.microsoft.com/office/drawing/2014/main" id="{8C486391-59A7-47C9-A56D-4F0D8D866D54}"/>
              </a:ext>
            </a:extLst>
          </p:cNvPr>
          <p:cNvSpPr txBox="1"/>
          <p:nvPr/>
        </p:nvSpPr>
        <p:spPr>
          <a:xfrm>
            <a:off x="402336" y="1975103"/>
            <a:ext cx="6059424" cy="3693319"/>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We can’t just have raw data – we have to visualize, analyze, and interpret!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You will take your data and create graphs to show trends about your plant buddy.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Graphs must include:</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Title</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Axis labels</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Appropriate graph type for data</a:t>
            </a:r>
          </a:p>
          <a:p>
            <a:pPr marL="285750" indent="-285750">
              <a:buFont typeface="Arial" panose="020B0604020202020204" pitchFamily="34" charset="0"/>
              <a:buChar char="•"/>
            </a:pP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Write a conclusion based on what you see in your data! Draw conclusions! </a:t>
            </a:r>
          </a:p>
        </p:txBody>
      </p:sp>
    </p:spTree>
    <p:extLst>
      <p:ext uri="{BB962C8B-B14F-4D97-AF65-F5344CB8AC3E}">
        <p14:creationId xmlns:p14="http://schemas.microsoft.com/office/powerpoint/2010/main" val="393665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B9DE4-2AE7-4BD5-A691-65FEC787B3A0}"/>
              </a:ext>
            </a:extLst>
          </p:cNvPr>
          <p:cNvSpPr>
            <a:spLocks noGrp="1"/>
          </p:cNvSpPr>
          <p:nvPr>
            <p:ph type="title"/>
          </p:nvPr>
        </p:nvSpPr>
        <p:spPr>
          <a:xfrm>
            <a:off x="548640" y="365125"/>
            <a:ext cx="11353800" cy="1325563"/>
          </a:xfrm>
        </p:spPr>
        <p:txBody>
          <a:bodyPr/>
          <a:lstStyle/>
          <a:p>
            <a:r>
              <a:rPr lang="en-US" dirty="0">
                <a:latin typeface="Aharoni" panose="02010803020104030203" pitchFamily="2" charset="-79"/>
                <a:cs typeface="Aharoni" panose="02010803020104030203" pitchFamily="2" charset="-79"/>
              </a:rPr>
              <a:t>PART 4:</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Present and Communicate</a:t>
            </a:r>
          </a:p>
        </p:txBody>
      </p:sp>
      <p:pic>
        <p:nvPicPr>
          <p:cNvPr id="3" name="Picture 2">
            <a:extLst>
              <a:ext uri="{FF2B5EF4-FFF2-40B4-BE49-F238E27FC236}">
                <a16:creationId xmlns:a16="http://schemas.microsoft.com/office/drawing/2014/main" id="{F0AFB10E-D222-4A08-8139-C59F606050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8376" y="-362388"/>
            <a:ext cx="5687082" cy="7582776"/>
          </a:xfrm>
          <a:prstGeom prst="rect">
            <a:avLst/>
          </a:prstGeom>
          <a:effectLst>
            <a:softEdge rad="635000"/>
          </a:effectLst>
        </p:spPr>
      </p:pic>
      <p:sp>
        <p:nvSpPr>
          <p:cNvPr id="4" name="TextBox 3">
            <a:extLst>
              <a:ext uri="{FF2B5EF4-FFF2-40B4-BE49-F238E27FC236}">
                <a16:creationId xmlns:a16="http://schemas.microsoft.com/office/drawing/2014/main" id="{0B6A56D2-887F-4524-8B97-16F4925511F4}"/>
              </a:ext>
            </a:extLst>
          </p:cNvPr>
          <p:cNvSpPr txBox="1"/>
          <p:nvPr/>
        </p:nvSpPr>
        <p:spPr>
          <a:xfrm>
            <a:off x="177432" y="1690688"/>
            <a:ext cx="7558392" cy="535531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Scientists share their work and collaborate – time to communicate out what you’ve learned!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Your final project is a set of slides (5-10 total) that summarize all we’ve learned about carnivorous plants. We will present our slides to one another!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Slides must include: Title</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Plant overview – species, location, ecosystem, common prey, special characteristics</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Data gathered – factors, procedures to gather data, issues with data gathering</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Analysis – what did you learn? What did your data tell you? </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Connections to APES: what course units connect to the data you gathered? What you learned about your plant? How does your carnivorous plant connect to the larger themes of our course?</a:t>
            </a:r>
          </a:p>
          <a:p>
            <a:pPr marL="285750" indent="-285750">
              <a:buFont typeface="Arial" panose="020B0604020202020204" pitchFamily="34" charset="0"/>
              <a:buChar char="•"/>
            </a:pPr>
            <a:r>
              <a:rPr lang="en-US" dirty="0">
                <a:latin typeface="Aharoni" panose="02010803020104030203" pitchFamily="2" charset="-79"/>
                <a:cs typeface="Aharoni" panose="02010803020104030203" pitchFamily="2" charset="-79"/>
              </a:rPr>
              <a:t>Sources </a:t>
            </a:r>
          </a:p>
          <a:p>
            <a:endParaRPr lang="en-US" dirty="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0316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1334</Words>
  <Application>Microsoft Office PowerPoint</Application>
  <PresentationFormat>Widescreen</PresentationFormat>
  <Paragraphs>101</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Aharoni</vt:lpstr>
      <vt:lpstr>Arial</vt:lpstr>
      <vt:lpstr>Calibri</vt:lpstr>
      <vt:lpstr>Calibri Light</vt:lpstr>
      <vt:lpstr>Office Theme</vt:lpstr>
      <vt:lpstr>PowerPoint Presentation</vt:lpstr>
      <vt:lpstr>PowerPoint Presentation</vt:lpstr>
      <vt:lpstr>PowerPoint Presentation</vt:lpstr>
      <vt:lpstr>PART 1: Get to know your “Chompy Plant Buddy”</vt:lpstr>
      <vt:lpstr>PowerPoint Presentation</vt:lpstr>
      <vt:lpstr>PART 2: Gather Data and Compare </vt:lpstr>
      <vt:lpstr>PART 3: Analyze and Interpret</vt:lpstr>
      <vt:lpstr>PART 4: Present and Communicate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DONNELLY, JESSICA</dc:creator>
  <cp:lastModifiedBy>Kenneth Coogan</cp:lastModifiedBy>
  <cp:revision>14</cp:revision>
  <dcterms:created xsi:type="dcterms:W3CDTF">2023-08-29T18:00:33Z</dcterms:created>
  <dcterms:modified xsi:type="dcterms:W3CDTF">2023-08-30T12:15:28Z</dcterms:modified>
</cp:coreProperties>
</file>