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1" ContentType="image/jpe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310" r:id="rId2"/>
    <p:sldId id="257" r:id="rId3"/>
    <p:sldId id="286" r:id="rId4"/>
    <p:sldId id="258" r:id="rId5"/>
    <p:sldId id="290" r:id="rId6"/>
    <p:sldId id="259" r:id="rId7"/>
    <p:sldId id="261" r:id="rId8"/>
    <p:sldId id="291" r:id="rId9"/>
    <p:sldId id="281" r:id="rId10"/>
    <p:sldId id="260" r:id="rId11"/>
    <p:sldId id="262" r:id="rId12"/>
    <p:sldId id="276" r:id="rId13"/>
    <p:sldId id="294" r:id="rId14"/>
    <p:sldId id="295" r:id="rId15"/>
    <p:sldId id="285" r:id="rId16"/>
    <p:sldId id="296" r:id="rId17"/>
    <p:sldId id="297" r:id="rId18"/>
    <p:sldId id="298" r:id="rId19"/>
    <p:sldId id="299" r:id="rId20"/>
    <p:sldId id="300" r:id="rId21"/>
    <p:sldId id="301" r:id="rId22"/>
    <p:sldId id="263" r:id="rId23"/>
    <p:sldId id="264" r:id="rId24"/>
    <p:sldId id="280" r:id="rId25"/>
    <p:sldId id="265" r:id="rId26"/>
    <p:sldId id="303" r:id="rId27"/>
    <p:sldId id="266" r:id="rId28"/>
    <p:sldId id="267" r:id="rId29"/>
    <p:sldId id="304" r:id="rId30"/>
    <p:sldId id="306" r:id="rId31"/>
    <p:sldId id="307" r:id="rId32"/>
    <p:sldId id="308" r:id="rId33"/>
    <p:sldId id="309" r:id="rId34"/>
    <p:sldId id="287" r:id="rId35"/>
    <p:sldId id="270" r:id="rId36"/>
    <p:sldId id="268" r:id="rId37"/>
    <p:sldId id="275" r:id="rId38"/>
    <p:sldId id="289" r:id="rId39"/>
    <p:sldId id="277" r:id="rId40"/>
    <p:sldId id="282" r:id="rId41"/>
    <p:sldId id="283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948A3C-F32B-41B3-A2A4-6DA165A1B1C1}" v="27" dt="2022-03-07T03:39:22.3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738" autoAdjust="0"/>
    <p:restoredTop sz="94660"/>
  </p:normalViewPr>
  <p:slideViewPr>
    <p:cSldViewPr>
      <p:cViewPr varScale="1">
        <p:scale>
          <a:sx n="68" d="100"/>
          <a:sy n="68" d="100"/>
        </p:scale>
        <p:origin x="7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F6EF4E-B0A0-44D8-963E-318DC269EC10}" type="doc">
      <dgm:prSet loTypeId="urn:microsoft.com/office/officeart/2005/8/layout/process4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AB6B5EB-6EC4-4187-96BF-3E41856ED071}">
      <dgm:prSet custT="1"/>
      <dgm:spPr/>
      <dgm:t>
        <a:bodyPr/>
        <a:lstStyle/>
        <a:p>
          <a:r>
            <a:rPr lang="en-US" sz="2400" dirty="0">
              <a:solidFill>
                <a:schemeClr val="tx1"/>
              </a:solidFill>
            </a:rPr>
            <a:t>Plants take in CO</a:t>
          </a:r>
          <a:r>
            <a:rPr lang="en-US" sz="2400" baseline="-25000" dirty="0">
              <a:solidFill>
                <a:schemeClr val="tx1"/>
              </a:solidFill>
            </a:rPr>
            <a:t>2</a:t>
          </a:r>
          <a:r>
            <a:rPr lang="en-US" sz="2400" dirty="0">
              <a:solidFill>
                <a:schemeClr val="tx1"/>
              </a:solidFill>
            </a:rPr>
            <a:t> and H</a:t>
          </a:r>
          <a:r>
            <a:rPr lang="en-US" sz="2400" baseline="-25000" dirty="0">
              <a:solidFill>
                <a:schemeClr val="tx1"/>
              </a:solidFill>
            </a:rPr>
            <a:t>2</a:t>
          </a:r>
          <a:r>
            <a:rPr lang="en-US" sz="2400" dirty="0">
              <a:solidFill>
                <a:schemeClr val="tx1"/>
              </a:solidFill>
            </a:rPr>
            <a:t>0</a:t>
          </a:r>
        </a:p>
      </dgm:t>
    </dgm:pt>
    <dgm:pt modelId="{10F34388-A481-45CB-87E1-BD65DEFD59CD}" type="parTrans" cxnId="{96CF959E-CDE4-44B4-9E8F-EC735640FE9E}">
      <dgm:prSet/>
      <dgm:spPr/>
      <dgm:t>
        <a:bodyPr/>
        <a:lstStyle/>
        <a:p>
          <a:endParaRPr lang="en-US"/>
        </a:p>
      </dgm:t>
    </dgm:pt>
    <dgm:pt modelId="{F3F13DFF-5BB9-41AC-AFB1-7E73A834ED15}" type="sibTrans" cxnId="{96CF959E-CDE4-44B4-9E8F-EC735640FE9E}">
      <dgm:prSet/>
      <dgm:spPr/>
      <dgm:t>
        <a:bodyPr/>
        <a:lstStyle/>
        <a:p>
          <a:endParaRPr lang="en-US"/>
        </a:p>
      </dgm:t>
    </dgm:pt>
    <dgm:pt modelId="{203BFA2C-EBAA-4B19-9491-3F6402963D7D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The energy in sunlight splits H</a:t>
          </a:r>
          <a:r>
            <a:rPr lang="en-US" baseline="-25000" dirty="0">
              <a:solidFill>
                <a:schemeClr val="tx1"/>
              </a:solidFill>
            </a:rPr>
            <a:t>2</a:t>
          </a:r>
          <a:r>
            <a:rPr lang="en-US" dirty="0">
              <a:solidFill>
                <a:schemeClr val="tx1"/>
              </a:solidFill>
            </a:rPr>
            <a:t>O molecules</a:t>
          </a:r>
        </a:p>
      </dgm:t>
    </dgm:pt>
    <dgm:pt modelId="{182928D3-24AD-4CB6-BD79-4A588A66B68A}" type="parTrans" cxnId="{E01C7BC4-ADB4-47B6-B17E-773A25E338E4}">
      <dgm:prSet/>
      <dgm:spPr/>
      <dgm:t>
        <a:bodyPr/>
        <a:lstStyle/>
        <a:p>
          <a:endParaRPr lang="en-US"/>
        </a:p>
      </dgm:t>
    </dgm:pt>
    <dgm:pt modelId="{F7454085-634D-4962-9256-B52BE20E3E75}" type="sibTrans" cxnId="{E01C7BC4-ADB4-47B6-B17E-773A25E338E4}">
      <dgm:prSet/>
      <dgm:spPr/>
      <dgm:t>
        <a:bodyPr/>
        <a:lstStyle/>
        <a:p>
          <a:endParaRPr lang="en-US"/>
        </a:p>
      </dgm:t>
    </dgm:pt>
    <dgm:pt modelId="{C993CDEB-E9DF-4E2A-A585-7075DFB947FE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The split H combines with CO</a:t>
          </a:r>
          <a:r>
            <a:rPr lang="en-US" baseline="-25000" dirty="0">
              <a:solidFill>
                <a:schemeClr val="tx1"/>
              </a:solidFill>
            </a:rPr>
            <a:t>2</a:t>
          </a:r>
          <a:r>
            <a:rPr lang="en-US" dirty="0">
              <a:solidFill>
                <a:schemeClr val="tx1"/>
              </a:solidFill>
            </a:rPr>
            <a:t> to form C</a:t>
          </a:r>
          <a:r>
            <a:rPr lang="en-US" baseline="-25000" dirty="0">
              <a:solidFill>
                <a:schemeClr val="tx1"/>
              </a:solidFill>
            </a:rPr>
            <a:t>6</a:t>
          </a:r>
          <a:r>
            <a:rPr lang="en-US" dirty="0">
              <a:solidFill>
                <a:schemeClr val="tx1"/>
              </a:solidFill>
            </a:rPr>
            <a:t>H</a:t>
          </a:r>
          <a:r>
            <a:rPr lang="en-US" baseline="-25000" dirty="0">
              <a:solidFill>
                <a:schemeClr val="tx1"/>
              </a:solidFill>
            </a:rPr>
            <a:t>12</a:t>
          </a:r>
          <a:r>
            <a:rPr lang="en-US" dirty="0">
              <a:solidFill>
                <a:schemeClr val="tx1"/>
              </a:solidFill>
            </a:rPr>
            <a:t>O</a:t>
          </a:r>
          <a:r>
            <a:rPr lang="en-US" baseline="-25000" dirty="0">
              <a:solidFill>
                <a:schemeClr val="tx1"/>
              </a:solidFill>
            </a:rPr>
            <a:t>6</a:t>
          </a:r>
        </a:p>
      </dgm:t>
    </dgm:pt>
    <dgm:pt modelId="{C3AAB567-22A2-4F1D-A177-D3BBF2F0078C}" type="parTrans" cxnId="{1B43EB34-9C23-4085-8CFD-FC8B031E2AC8}">
      <dgm:prSet/>
      <dgm:spPr/>
      <dgm:t>
        <a:bodyPr/>
        <a:lstStyle/>
        <a:p>
          <a:endParaRPr lang="en-US"/>
        </a:p>
      </dgm:t>
    </dgm:pt>
    <dgm:pt modelId="{AFBF4BEA-4B9A-4EE1-8E23-89420A0E7349}" type="sibTrans" cxnId="{1B43EB34-9C23-4085-8CFD-FC8B031E2AC8}">
      <dgm:prSet/>
      <dgm:spPr/>
      <dgm:t>
        <a:bodyPr/>
        <a:lstStyle/>
        <a:p>
          <a:endParaRPr lang="en-US"/>
        </a:p>
      </dgm:t>
    </dgm:pt>
    <dgm:pt modelId="{1C7E0CB8-D1E1-4EF7-ABB8-D44B7403F900}">
      <dgm:prSet custT="1"/>
      <dgm:spPr/>
      <dgm:t>
        <a:bodyPr/>
        <a:lstStyle/>
        <a:p>
          <a:r>
            <a:rPr lang="en-US" sz="2400" dirty="0">
              <a:solidFill>
                <a:schemeClr val="tx1"/>
              </a:solidFill>
            </a:rPr>
            <a:t>O</a:t>
          </a:r>
          <a:r>
            <a:rPr lang="en-US" sz="2400" baseline="-25000" dirty="0">
              <a:solidFill>
                <a:schemeClr val="tx1"/>
              </a:solidFill>
            </a:rPr>
            <a:t>2</a:t>
          </a:r>
          <a:r>
            <a:rPr lang="en-US" sz="2400" dirty="0">
              <a:solidFill>
                <a:schemeClr val="tx1"/>
              </a:solidFill>
            </a:rPr>
            <a:t> is a waste product.</a:t>
          </a:r>
        </a:p>
      </dgm:t>
    </dgm:pt>
    <dgm:pt modelId="{68AD4996-4DD6-4A65-BDB1-9650F2DE7D18}" type="parTrans" cxnId="{CE10C5C3-D3E3-4DE9-A256-E13C8EC6C4FB}">
      <dgm:prSet/>
      <dgm:spPr/>
      <dgm:t>
        <a:bodyPr/>
        <a:lstStyle/>
        <a:p>
          <a:endParaRPr lang="en-US"/>
        </a:p>
      </dgm:t>
    </dgm:pt>
    <dgm:pt modelId="{2E6864F7-08B2-43F1-BF63-D0F8849F7BFB}" type="sibTrans" cxnId="{CE10C5C3-D3E3-4DE9-A256-E13C8EC6C4FB}">
      <dgm:prSet/>
      <dgm:spPr/>
      <dgm:t>
        <a:bodyPr/>
        <a:lstStyle/>
        <a:p>
          <a:endParaRPr lang="en-US"/>
        </a:p>
      </dgm:t>
    </dgm:pt>
    <dgm:pt modelId="{2DA91AB0-D3FA-4D4A-9C63-E7D557F460E3}" type="pres">
      <dgm:prSet presAssocID="{9BF6EF4E-B0A0-44D8-963E-318DC269EC10}" presName="Name0" presStyleCnt="0">
        <dgm:presLayoutVars>
          <dgm:dir/>
          <dgm:animLvl val="lvl"/>
          <dgm:resizeHandles val="exact"/>
        </dgm:presLayoutVars>
      </dgm:prSet>
      <dgm:spPr/>
    </dgm:pt>
    <dgm:pt modelId="{FD4E62D2-BC6A-E043-B3E8-0F126E63A35E}" type="pres">
      <dgm:prSet presAssocID="{1C7E0CB8-D1E1-4EF7-ABB8-D44B7403F900}" presName="boxAndChildren" presStyleCnt="0"/>
      <dgm:spPr/>
    </dgm:pt>
    <dgm:pt modelId="{F617422C-24AC-8E44-BEBD-9E1F8A2654DD}" type="pres">
      <dgm:prSet presAssocID="{1C7E0CB8-D1E1-4EF7-ABB8-D44B7403F900}" presName="parentTextBox" presStyleLbl="node1" presStyleIdx="0" presStyleCnt="4"/>
      <dgm:spPr/>
    </dgm:pt>
    <dgm:pt modelId="{2541FDDA-2848-034A-9B01-8DA97FDD705C}" type="pres">
      <dgm:prSet presAssocID="{AFBF4BEA-4B9A-4EE1-8E23-89420A0E7349}" presName="sp" presStyleCnt="0"/>
      <dgm:spPr/>
    </dgm:pt>
    <dgm:pt modelId="{C85D57D9-39A7-694E-8B68-5C1293D6EF93}" type="pres">
      <dgm:prSet presAssocID="{C993CDEB-E9DF-4E2A-A585-7075DFB947FE}" presName="arrowAndChildren" presStyleCnt="0"/>
      <dgm:spPr/>
    </dgm:pt>
    <dgm:pt modelId="{E54C4198-9D03-044B-B85F-97EB0D9A0D74}" type="pres">
      <dgm:prSet presAssocID="{C993CDEB-E9DF-4E2A-A585-7075DFB947FE}" presName="parentTextArrow" presStyleLbl="node1" presStyleIdx="1" presStyleCnt="4"/>
      <dgm:spPr/>
    </dgm:pt>
    <dgm:pt modelId="{C52607C1-E273-CF46-A66E-CA5BBEB3F5A4}" type="pres">
      <dgm:prSet presAssocID="{F7454085-634D-4962-9256-B52BE20E3E75}" presName="sp" presStyleCnt="0"/>
      <dgm:spPr/>
    </dgm:pt>
    <dgm:pt modelId="{EEF4BEE7-E80C-9F41-8EAF-BABA2009B5A6}" type="pres">
      <dgm:prSet presAssocID="{203BFA2C-EBAA-4B19-9491-3F6402963D7D}" presName="arrowAndChildren" presStyleCnt="0"/>
      <dgm:spPr/>
    </dgm:pt>
    <dgm:pt modelId="{662BCEF6-8AA7-8D49-A82E-27CFAD9469DD}" type="pres">
      <dgm:prSet presAssocID="{203BFA2C-EBAA-4B19-9491-3F6402963D7D}" presName="parentTextArrow" presStyleLbl="node1" presStyleIdx="2" presStyleCnt="4"/>
      <dgm:spPr/>
    </dgm:pt>
    <dgm:pt modelId="{C9791C6D-957D-AE4D-83AB-EA92866D4FEB}" type="pres">
      <dgm:prSet presAssocID="{F3F13DFF-5BB9-41AC-AFB1-7E73A834ED15}" presName="sp" presStyleCnt="0"/>
      <dgm:spPr/>
    </dgm:pt>
    <dgm:pt modelId="{A577A2F0-8B7F-B24E-9DC2-87DD0E49F3D2}" type="pres">
      <dgm:prSet presAssocID="{6AB6B5EB-6EC4-4187-96BF-3E41856ED071}" presName="arrowAndChildren" presStyleCnt="0"/>
      <dgm:spPr/>
    </dgm:pt>
    <dgm:pt modelId="{B2DE04A7-D79E-3E4F-8FDA-E71727E86961}" type="pres">
      <dgm:prSet presAssocID="{6AB6B5EB-6EC4-4187-96BF-3E41856ED071}" presName="parentTextArrow" presStyleLbl="node1" presStyleIdx="3" presStyleCnt="4" custLinFactNeighborX="51" custLinFactNeighborY="-4066"/>
      <dgm:spPr/>
    </dgm:pt>
  </dgm:ptLst>
  <dgm:cxnLst>
    <dgm:cxn modelId="{1B43EB34-9C23-4085-8CFD-FC8B031E2AC8}" srcId="{9BF6EF4E-B0A0-44D8-963E-318DC269EC10}" destId="{C993CDEB-E9DF-4E2A-A585-7075DFB947FE}" srcOrd="2" destOrd="0" parTransId="{C3AAB567-22A2-4F1D-A177-D3BBF2F0078C}" sibTransId="{AFBF4BEA-4B9A-4EE1-8E23-89420A0E7349}"/>
    <dgm:cxn modelId="{0BD13E3D-8895-C743-ACED-7E04769A6B0F}" type="presOf" srcId="{203BFA2C-EBAA-4B19-9491-3F6402963D7D}" destId="{662BCEF6-8AA7-8D49-A82E-27CFAD9469DD}" srcOrd="0" destOrd="0" presId="urn:microsoft.com/office/officeart/2005/8/layout/process4"/>
    <dgm:cxn modelId="{373B8141-808C-BE4D-B9C6-58526F2DDD23}" type="presOf" srcId="{9BF6EF4E-B0A0-44D8-963E-318DC269EC10}" destId="{2DA91AB0-D3FA-4D4A-9C63-E7D557F460E3}" srcOrd="0" destOrd="0" presId="urn:microsoft.com/office/officeart/2005/8/layout/process4"/>
    <dgm:cxn modelId="{AC6B6D70-AB92-8249-967C-ED277AAE949A}" type="presOf" srcId="{6AB6B5EB-6EC4-4187-96BF-3E41856ED071}" destId="{B2DE04A7-D79E-3E4F-8FDA-E71727E86961}" srcOrd="0" destOrd="0" presId="urn:microsoft.com/office/officeart/2005/8/layout/process4"/>
    <dgm:cxn modelId="{96CF959E-CDE4-44B4-9E8F-EC735640FE9E}" srcId="{9BF6EF4E-B0A0-44D8-963E-318DC269EC10}" destId="{6AB6B5EB-6EC4-4187-96BF-3E41856ED071}" srcOrd="0" destOrd="0" parTransId="{10F34388-A481-45CB-87E1-BD65DEFD59CD}" sibTransId="{F3F13DFF-5BB9-41AC-AFB1-7E73A834ED15}"/>
    <dgm:cxn modelId="{CE10C5C3-D3E3-4DE9-A256-E13C8EC6C4FB}" srcId="{9BF6EF4E-B0A0-44D8-963E-318DC269EC10}" destId="{1C7E0CB8-D1E1-4EF7-ABB8-D44B7403F900}" srcOrd="3" destOrd="0" parTransId="{68AD4996-4DD6-4A65-BDB1-9650F2DE7D18}" sibTransId="{2E6864F7-08B2-43F1-BF63-D0F8849F7BFB}"/>
    <dgm:cxn modelId="{E01C7BC4-ADB4-47B6-B17E-773A25E338E4}" srcId="{9BF6EF4E-B0A0-44D8-963E-318DC269EC10}" destId="{203BFA2C-EBAA-4B19-9491-3F6402963D7D}" srcOrd="1" destOrd="0" parTransId="{182928D3-24AD-4CB6-BD79-4A588A66B68A}" sibTransId="{F7454085-634D-4962-9256-B52BE20E3E75}"/>
    <dgm:cxn modelId="{87382AC9-24C3-FD45-B1EB-CCC3947AB1C0}" type="presOf" srcId="{C993CDEB-E9DF-4E2A-A585-7075DFB947FE}" destId="{E54C4198-9D03-044B-B85F-97EB0D9A0D74}" srcOrd="0" destOrd="0" presId="urn:microsoft.com/office/officeart/2005/8/layout/process4"/>
    <dgm:cxn modelId="{DFFDB5DF-8B4E-3642-8B09-68ED622562EC}" type="presOf" srcId="{1C7E0CB8-D1E1-4EF7-ABB8-D44B7403F900}" destId="{F617422C-24AC-8E44-BEBD-9E1F8A2654DD}" srcOrd="0" destOrd="0" presId="urn:microsoft.com/office/officeart/2005/8/layout/process4"/>
    <dgm:cxn modelId="{31D40999-0839-0244-A128-33F46F9F0C9B}" type="presParOf" srcId="{2DA91AB0-D3FA-4D4A-9C63-E7D557F460E3}" destId="{FD4E62D2-BC6A-E043-B3E8-0F126E63A35E}" srcOrd="0" destOrd="0" presId="urn:microsoft.com/office/officeart/2005/8/layout/process4"/>
    <dgm:cxn modelId="{F64967EC-66B8-2D4F-AE8A-2784791976E4}" type="presParOf" srcId="{FD4E62D2-BC6A-E043-B3E8-0F126E63A35E}" destId="{F617422C-24AC-8E44-BEBD-9E1F8A2654DD}" srcOrd="0" destOrd="0" presId="urn:microsoft.com/office/officeart/2005/8/layout/process4"/>
    <dgm:cxn modelId="{C16B4177-044C-2C40-9E2B-58C42E63843A}" type="presParOf" srcId="{2DA91AB0-D3FA-4D4A-9C63-E7D557F460E3}" destId="{2541FDDA-2848-034A-9B01-8DA97FDD705C}" srcOrd="1" destOrd="0" presId="urn:microsoft.com/office/officeart/2005/8/layout/process4"/>
    <dgm:cxn modelId="{B5338E1E-3FBA-724B-81BB-F9A4B07F5E8E}" type="presParOf" srcId="{2DA91AB0-D3FA-4D4A-9C63-E7D557F460E3}" destId="{C85D57D9-39A7-694E-8B68-5C1293D6EF93}" srcOrd="2" destOrd="0" presId="urn:microsoft.com/office/officeart/2005/8/layout/process4"/>
    <dgm:cxn modelId="{59056E3D-48ED-2A46-9D86-453D836EBC83}" type="presParOf" srcId="{C85D57D9-39A7-694E-8B68-5C1293D6EF93}" destId="{E54C4198-9D03-044B-B85F-97EB0D9A0D74}" srcOrd="0" destOrd="0" presId="urn:microsoft.com/office/officeart/2005/8/layout/process4"/>
    <dgm:cxn modelId="{F34AF6C6-44A4-474D-B269-42111680BFC9}" type="presParOf" srcId="{2DA91AB0-D3FA-4D4A-9C63-E7D557F460E3}" destId="{C52607C1-E273-CF46-A66E-CA5BBEB3F5A4}" srcOrd="3" destOrd="0" presId="urn:microsoft.com/office/officeart/2005/8/layout/process4"/>
    <dgm:cxn modelId="{3454B1D5-9B01-FF4A-8315-A78B7A33D72D}" type="presParOf" srcId="{2DA91AB0-D3FA-4D4A-9C63-E7D557F460E3}" destId="{EEF4BEE7-E80C-9F41-8EAF-BABA2009B5A6}" srcOrd="4" destOrd="0" presId="urn:microsoft.com/office/officeart/2005/8/layout/process4"/>
    <dgm:cxn modelId="{4E3B4B81-CC00-E445-B371-638860CBF794}" type="presParOf" srcId="{EEF4BEE7-E80C-9F41-8EAF-BABA2009B5A6}" destId="{662BCEF6-8AA7-8D49-A82E-27CFAD9469DD}" srcOrd="0" destOrd="0" presId="urn:microsoft.com/office/officeart/2005/8/layout/process4"/>
    <dgm:cxn modelId="{BD974074-0746-FB44-BDE2-21AD6846AEFF}" type="presParOf" srcId="{2DA91AB0-D3FA-4D4A-9C63-E7D557F460E3}" destId="{C9791C6D-957D-AE4D-83AB-EA92866D4FEB}" srcOrd="5" destOrd="0" presId="urn:microsoft.com/office/officeart/2005/8/layout/process4"/>
    <dgm:cxn modelId="{29E3364B-8E87-7B45-9CBF-AA8484A87D2E}" type="presParOf" srcId="{2DA91AB0-D3FA-4D4A-9C63-E7D557F460E3}" destId="{A577A2F0-8B7F-B24E-9DC2-87DD0E49F3D2}" srcOrd="6" destOrd="0" presId="urn:microsoft.com/office/officeart/2005/8/layout/process4"/>
    <dgm:cxn modelId="{5A050359-B14A-4440-A969-01397D65EE6D}" type="presParOf" srcId="{A577A2F0-8B7F-B24E-9DC2-87DD0E49F3D2}" destId="{B2DE04A7-D79E-3E4F-8FDA-E71727E8696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EF4FD8-B1B3-4150-9E9E-3A225DCAA1F0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04EE939-0A7D-4CDF-A604-05F3BA306401}">
      <dgm:prSet/>
      <dgm:spPr/>
      <dgm:t>
        <a:bodyPr/>
        <a:lstStyle/>
        <a:p>
          <a:r>
            <a:rPr lang="en-US" dirty="0"/>
            <a:t>1. Temperature </a:t>
          </a:r>
          <a:r>
            <a:rPr lang="en-US" dirty="0">
              <a:latin typeface="+mj-lt"/>
            </a:rPr>
            <a:t>(think about how temperature affects plants)</a:t>
          </a:r>
        </a:p>
      </dgm:t>
    </dgm:pt>
    <dgm:pt modelId="{DFF8CB1A-3A70-4D20-A90D-546776607D5D}" type="parTrans" cxnId="{0557AD2F-375C-4F37-9379-7191B15DF0B4}">
      <dgm:prSet/>
      <dgm:spPr/>
      <dgm:t>
        <a:bodyPr/>
        <a:lstStyle/>
        <a:p>
          <a:endParaRPr lang="en-US"/>
        </a:p>
      </dgm:t>
    </dgm:pt>
    <dgm:pt modelId="{FB16737B-965E-4B9D-BCDE-CAD73F3069E1}" type="sibTrans" cxnId="{0557AD2F-375C-4F37-9379-7191B15DF0B4}">
      <dgm:prSet/>
      <dgm:spPr/>
      <dgm:t>
        <a:bodyPr/>
        <a:lstStyle/>
        <a:p>
          <a:endParaRPr lang="en-US"/>
        </a:p>
      </dgm:t>
    </dgm:pt>
    <dgm:pt modelId="{F9D191A1-F63C-4D16-9330-55314A6BBF0F}">
      <dgm:prSet/>
      <dgm:spPr/>
      <dgm:t>
        <a:bodyPr/>
        <a:lstStyle/>
        <a:p>
          <a:r>
            <a:rPr lang="en-US" dirty="0"/>
            <a:t>2. Light Intensity </a:t>
          </a:r>
          <a:r>
            <a:rPr lang="en-US" dirty="0">
              <a:latin typeface="+mj-lt"/>
            </a:rPr>
            <a:t>(up to a point)</a:t>
          </a:r>
        </a:p>
      </dgm:t>
    </dgm:pt>
    <dgm:pt modelId="{2103256A-50BA-46C5-92EB-C38E4ED3614E}" type="parTrans" cxnId="{51BE4A8C-7203-4751-A73F-589FE9C33307}">
      <dgm:prSet/>
      <dgm:spPr/>
      <dgm:t>
        <a:bodyPr/>
        <a:lstStyle/>
        <a:p>
          <a:endParaRPr lang="en-US"/>
        </a:p>
      </dgm:t>
    </dgm:pt>
    <dgm:pt modelId="{DDC60C39-BB1C-49CE-9FC6-67BB5A5A753F}" type="sibTrans" cxnId="{51BE4A8C-7203-4751-A73F-589FE9C33307}">
      <dgm:prSet/>
      <dgm:spPr/>
      <dgm:t>
        <a:bodyPr/>
        <a:lstStyle/>
        <a:p>
          <a:endParaRPr lang="en-US"/>
        </a:p>
      </dgm:t>
    </dgm:pt>
    <dgm:pt modelId="{7FC5EF52-97E1-423B-8D47-A57DDE92364A}">
      <dgm:prSet/>
      <dgm:spPr/>
      <dgm:t>
        <a:bodyPr/>
        <a:lstStyle/>
        <a:p>
          <a:r>
            <a:rPr lang="en-US"/>
            <a:t>3. Carbon Dioxide Concentration</a:t>
          </a:r>
        </a:p>
      </dgm:t>
    </dgm:pt>
    <dgm:pt modelId="{B088DD52-C474-4995-91C5-AC2B2302D917}" type="parTrans" cxnId="{89828776-5F77-48EF-BCE4-93CC9B4CDBE5}">
      <dgm:prSet/>
      <dgm:spPr/>
      <dgm:t>
        <a:bodyPr/>
        <a:lstStyle/>
        <a:p>
          <a:endParaRPr lang="en-US"/>
        </a:p>
      </dgm:t>
    </dgm:pt>
    <dgm:pt modelId="{F1BCE128-8A4D-4E5E-9762-74393008C7D7}" type="sibTrans" cxnId="{89828776-5F77-48EF-BCE4-93CC9B4CDBE5}">
      <dgm:prSet/>
      <dgm:spPr/>
      <dgm:t>
        <a:bodyPr/>
        <a:lstStyle/>
        <a:p>
          <a:endParaRPr lang="en-US"/>
        </a:p>
      </dgm:t>
    </dgm:pt>
    <dgm:pt modelId="{95C5F01D-3401-6A48-94D3-735EEA86AE71}" type="pres">
      <dgm:prSet presAssocID="{FBEF4FD8-B1B3-4150-9E9E-3A225DCAA1F0}" presName="linear" presStyleCnt="0">
        <dgm:presLayoutVars>
          <dgm:animLvl val="lvl"/>
          <dgm:resizeHandles val="exact"/>
        </dgm:presLayoutVars>
      </dgm:prSet>
      <dgm:spPr/>
    </dgm:pt>
    <dgm:pt modelId="{696C1CA1-0723-B841-B04C-CBAC40CE4833}" type="pres">
      <dgm:prSet presAssocID="{A04EE939-0A7D-4CDF-A604-05F3BA30640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22C8771-12E7-DB41-BBA1-1D137CED5968}" type="pres">
      <dgm:prSet presAssocID="{FB16737B-965E-4B9D-BCDE-CAD73F3069E1}" presName="spacer" presStyleCnt="0"/>
      <dgm:spPr/>
    </dgm:pt>
    <dgm:pt modelId="{35401CF7-855A-044B-9089-33861BE150E7}" type="pres">
      <dgm:prSet presAssocID="{F9D191A1-F63C-4D16-9330-55314A6BBF0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039902E-F784-0842-965D-0B22C7A95FB0}" type="pres">
      <dgm:prSet presAssocID="{DDC60C39-BB1C-49CE-9FC6-67BB5A5A753F}" presName="spacer" presStyleCnt="0"/>
      <dgm:spPr/>
    </dgm:pt>
    <dgm:pt modelId="{7FFF063B-A319-5D42-BF85-D415D2FC3395}" type="pres">
      <dgm:prSet presAssocID="{7FC5EF52-97E1-423B-8D47-A57DDE92364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557AD2F-375C-4F37-9379-7191B15DF0B4}" srcId="{FBEF4FD8-B1B3-4150-9E9E-3A225DCAA1F0}" destId="{A04EE939-0A7D-4CDF-A604-05F3BA306401}" srcOrd="0" destOrd="0" parTransId="{DFF8CB1A-3A70-4D20-A90D-546776607D5D}" sibTransId="{FB16737B-965E-4B9D-BCDE-CAD73F3069E1}"/>
    <dgm:cxn modelId="{2A576B35-9900-194A-A30F-F33401CC148A}" type="presOf" srcId="{A04EE939-0A7D-4CDF-A604-05F3BA306401}" destId="{696C1CA1-0723-B841-B04C-CBAC40CE4833}" srcOrd="0" destOrd="0" presId="urn:microsoft.com/office/officeart/2005/8/layout/vList2"/>
    <dgm:cxn modelId="{409A273F-27B3-2041-8205-EC7997C2197B}" type="presOf" srcId="{FBEF4FD8-B1B3-4150-9E9E-3A225DCAA1F0}" destId="{95C5F01D-3401-6A48-94D3-735EEA86AE71}" srcOrd="0" destOrd="0" presId="urn:microsoft.com/office/officeart/2005/8/layout/vList2"/>
    <dgm:cxn modelId="{89828776-5F77-48EF-BCE4-93CC9B4CDBE5}" srcId="{FBEF4FD8-B1B3-4150-9E9E-3A225DCAA1F0}" destId="{7FC5EF52-97E1-423B-8D47-A57DDE92364A}" srcOrd="2" destOrd="0" parTransId="{B088DD52-C474-4995-91C5-AC2B2302D917}" sibTransId="{F1BCE128-8A4D-4E5E-9762-74393008C7D7}"/>
    <dgm:cxn modelId="{51BE4A8C-7203-4751-A73F-589FE9C33307}" srcId="{FBEF4FD8-B1B3-4150-9E9E-3A225DCAA1F0}" destId="{F9D191A1-F63C-4D16-9330-55314A6BBF0F}" srcOrd="1" destOrd="0" parTransId="{2103256A-50BA-46C5-92EB-C38E4ED3614E}" sibTransId="{DDC60C39-BB1C-49CE-9FC6-67BB5A5A753F}"/>
    <dgm:cxn modelId="{415B2BB7-0FCC-B44E-93EE-A6A83BA1B656}" type="presOf" srcId="{7FC5EF52-97E1-423B-8D47-A57DDE92364A}" destId="{7FFF063B-A319-5D42-BF85-D415D2FC3395}" srcOrd="0" destOrd="0" presId="urn:microsoft.com/office/officeart/2005/8/layout/vList2"/>
    <dgm:cxn modelId="{B6584DB7-1806-EE46-A7AE-4F0ACCBB6F87}" type="presOf" srcId="{F9D191A1-F63C-4D16-9330-55314A6BBF0F}" destId="{35401CF7-855A-044B-9089-33861BE150E7}" srcOrd="0" destOrd="0" presId="urn:microsoft.com/office/officeart/2005/8/layout/vList2"/>
    <dgm:cxn modelId="{811A340D-F89E-A84E-A81A-03774D182839}" type="presParOf" srcId="{95C5F01D-3401-6A48-94D3-735EEA86AE71}" destId="{696C1CA1-0723-B841-B04C-CBAC40CE4833}" srcOrd="0" destOrd="0" presId="urn:microsoft.com/office/officeart/2005/8/layout/vList2"/>
    <dgm:cxn modelId="{1B60F1D0-AF98-2C40-81DD-9237E303DB54}" type="presParOf" srcId="{95C5F01D-3401-6A48-94D3-735EEA86AE71}" destId="{F22C8771-12E7-DB41-BBA1-1D137CED5968}" srcOrd="1" destOrd="0" presId="urn:microsoft.com/office/officeart/2005/8/layout/vList2"/>
    <dgm:cxn modelId="{A686926B-1F34-5349-8698-BB63A1BAFDFF}" type="presParOf" srcId="{95C5F01D-3401-6A48-94D3-735EEA86AE71}" destId="{35401CF7-855A-044B-9089-33861BE150E7}" srcOrd="2" destOrd="0" presId="urn:microsoft.com/office/officeart/2005/8/layout/vList2"/>
    <dgm:cxn modelId="{7FFD3345-6788-364E-85C6-C69FA6F610AA}" type="presParOf" srcId="{95C5F01D-3401-6A48-94D3-735EEA86AE71}" destId="{C039902E-F784-0842-965D-0B22C7A95FB0}" srcOrd="3" destOrd="0" presId="urn:microsoft.com/office/officeart/2005/8/layout/vList2"/>
    <dgm:cxn modelId="{24D46998-2CD1-F043-85C5-894787DEC358}" type="presParOf" srcId="{95C5F01D-3401-6A48-94D3-735EEA86AE71}" destId="{7FFF063B-A319-5D42-BF85-D415D2FC339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17422C-24AC-8E44-BEBD-9E1F8A2654DD}">
      <dsp:nvSpPr>
        <dsp:cNvPr id="0" name=""/>
        <dsp:cNvSpPr/>
      </dsp:nvSpPr>
      <dsp:spPr>
        <a:xfrm>
          <a:off x="0" y="3475614"/>
          <a:ext cx="5098256" cy="76037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O</a:t>
          </a:r>
          <a:r>
            <a:rPr lang="en-US" sz="2400" kern="1200" baseline="-25000" dirty="0">
              <a:solidFill>
                <a:schemeClr val="tx1"/>
              </a:solidFill>
            </a:rPr>
            <a:t>2</a:t>
          </a:r>
          <a:r>
            <a:rPr lang="en-US" sz="2400" kern="1200" dirty="0">
              <a:solidFill>
                <a:schemeClr val="tx1"/>
              </a:solidFill>
            </a:rPr>
            <a:t> is a waste product.</a:t>
          </a:r>
        </a:p>
      </dsp:txBody>
      <dsp:txXfrm>
        <a:off x="0" y="3475614"/>
        <a:ext cx="5098256" cy="760379"/>
      </dsp:txXfrm>
    </dsp:sp>
    <dsp:sp modelId="{E54C4198-9D03-044B-B85F-97EB0D9A0D74}">
      <dsp:nvSpPr>
        <dsp:cNvPr id="0" name=""/>
        <dsp:cNvSpPr/>
      </dsp:nvSpPr>
      <dsp:spPr>
        <a:xfrm rot="10800000">
          <a:off x="0" y="2317556"/>
          <a:ext cx="5098256" cy="1169463"/>
        </a:xfrm>
        <a:prstGeom prst="upArrowCallou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The split H combines with CO</a:t>
          </a:r>
          <a:r>
            <a:rPr lang="en-US" sz="1900" kern="1200" baseline="-25000" dirty="0">
              <a:solidFill>
                <a:schemeClr val="tx1"/>
              </a:solidFill>
            </a:rPr>
            <a:t>2</a:t>
          </a:r>
          <a:r>
            <a:rPr lang="en-US" sz="1900" kern="1200" dirty="0">
              <a:solidFill>
                <a:schemeClr val="tx1"/>
              </a:solidFill>
            </a:rPr>
            <a:t> to form C</a:t>
          </a:r>
          <a:r>
            <a:rPr lang="en-US" sz="1900" kern="1200" baseline="-25000" dirty="0">
              <a:solidFill>
                <a:schemeClr val="tx1"/>
              </a:solidFill>
            </a:rPr>
            <a:t>6</a:t>
          </a:r>
          <a:r>
            <a:rPr lang="en-US" sz="1900" kern="1200" dirty="0">
              <a:solidFill>
                <a:schemeClr val="tx1"/>
              </a:solidFill>
            </a:rPr>
            <a:t>H</a:t>
          </a:r>
          <a:r>
            <a:rPr lang="en-US" sz="1900" kern="1200" baseline="-25000" dirty="0">
              <a:solidFill>
                <a:schemeClr val="tx1"/>
              </a:solidFill>
            </a:rPr>
            <a:t>12</a:t>
          </a:r>
          <a:r>
            <a:rPr lang="en-US" sz="1900" kern="1200" dirty="0">
              <a:solidFill>
                <a:schemeClr val="tx1"/>
              </a:solidFill>
            </a:rPr>
            <a:t>O</a:t>
          </a:r>
          <a:r>
            <a:rPr lang="en-US" sz="1900" kern="1200" baseline="-25000" dirty="0">
              <a:solidFill>
                <a:schemeClr val="tx1"/>
              </a:solidFill>
            </a:rPr>
            <a:t>6</a:t>
          </a:r>
        </a:p>
      </dsp:txBody>
      <dsp:txXfrm rot="10800000">
        <a:off x="0" y="2317556"/>
        <a:ext cx="5098256" cy="759882"/>
      </dsp:txXfrm>
    </dsp:sp>
    <dsp:sp modelId="{662BCEF6-8AA7-8D49-A82E-27CFAD9469DD}">
      <dsp:nvSpPr>
        <dsp:cNvPr id="0" name=""/>
        <dsp:cNvSpPr/>
      </dsp:nvSpPr>
      <dsp:spPr>
        <a:xfrm rot="10800000">
          <a:off x="0" y="1159498"/>
          <a:ext cx="5098256" cy="1169463"/>
        </a:xfrm>
        <a:prstGeom prst="upArrowCallou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The energy in sunlight splits H</a:t>
          </a:r>
          <a:r>
            <a:rPr lang="en-US" sz="1900" kern="1200" baseline="-25000" dirty="0">
              <a:solidFill>
                <a:schemeClr val="tx1"/>
              </a:solidFill>
            </a:rPr>
            <a:t>2</a:t>
          </a:r>
          <a:r>
            <a:rPr lang="en-US" sz="1900" kern="1200" dirty="0">
              <a:solidFill>
                <a:schemeClr val="tx1"/>
              </a:solidFill>
            </a:rPr>
            <a:t>O molecules</a:t>
          </a:r>
        </a:p>
      </dsp:txBody>
      <dsp:txXfrm rot="10800000">
        <a:off x="0" y="1159498"/>
        <a:ext cx="5098256" cy="759882"/>
      </dsp:txXfrm>
    </dsp:sp>
    <dsp:sp modelId="{B2DE04A7-D79E-3E4F-8FDA-E71727E86961}">
      <dsp:nvSpPr>
        <dsp:cNvPr id="0" name=""/>
        <dsp:cNvSpPr/>
      </dsp:nvSpPr>
      <dsp:spPr>
        <a:xfrm rot="10800000">
          <a:off x="0" y="0"/>
          <a:ext cx="5098256" cy="1169463"/>
        </a:xfrm>
        <a:prstGeom prst="upArrowCallou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Plants take in CO</a:t>
          </a:r>
          <a:r>
            <a:rPr lang="en-US" sz="2400" kern="1200" baseline="-25000" dirty="0">
              <a:solidFill>
                <a:schemeClr val="tx1"/>
              </a:solidFill>
            </a:rPr>
            <a:t>2</a:t>
          </a:r>
          <a:r>
            <a:rPr lang="en-US" sz="2400" kern="1200" dirty="0">
              <a:solidFill>
                <a:schemeClr val="tx1"/>
              </a:solidFill>
            </a:rPr>
            <a:t> and H</a:t>
          </a:r>
          <a:r>
            <a:rPr lang="en-US" sz="2400" kern="1200" baseline="-25000" dirty="0">
              <a:solidFill>
                <a:schemeClr val="tx1"/>
              </a:solidFill>
            </a:rPr>
            <a:t>2</a:t>
          </a:r>
          <a:r>
            <a:rPr lang="en-US" sz="2400" kern="1200" dirty="0">
              <a:solidFill>
                <a:schemeClr val="tx1"/>
              </a:solidFill>
            </a:rPr>
            <a:t>0</a:t>
          </a:r>
        </a:p>
      </dsp:txBody>
      <dsp:txXfrm rot="10800000">
        <a:off x="0" y="0"/>
        <a:ext cx="5098256" cy="7598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6C1CA1-0723-B841-B04C-CBAC40CE4833}">
      <dsp:nvSpPr>
        <dsp:cNvPr id="0" name=""/>
        <dsp:cNvSpPr/>
      </dsp:nvSpPr>
      <dsp:spPr>
        <a:xfrm>
          <a:off x="0" y="300204"/>
          <a:ext cx="5182791" cy="10108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3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1. Temperature </a:t>
          </a:r>
          <a:r>
            <a:rPr lang="en-US" sz="2700" kern="1200" dirty="0">
              <a:latin typeface="+mj-lt"/>
            </a:rPr>
            <a:t>(think about how temperature affects plants)</a:t>
          </a:r>
        </a:p>
      </dsp:txBody>
      <dsp:txXfrm>
        <a:off x="49347" y="349551"/>
        <a:ext cx="5084097" cy="912186"/>
      </dsp:txXfrm>
    </dsp:sp>
    <dsp:sp modelId="{35401CF7-855A-044B-9089-33861BE150E7}">
      <dsp:nvSpPr>
        <dsp:cNvPr id="0" name=""/>
        <dsp:cNvSpPr/>
      </dsp:nvSpPr>
      <dsp:spPr>
        <a:xfrm>
          <a:off x="0" y="1388844"/>
          <a:ext cx="5182791" cy="1010880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30000"/>
                <a:satMod val="250000"/>
              </a:schemeClr>
            </a:gs>
            <a:gs pos="72000">
              <a:schemeClr val="accent3">
                <a:hueOff val="5625132"/>
                <a:satOff val="-8440"/>
                <a:lumOff val="-1373"/>
                <a:alphaOff val="0"/>
                <a:tint val="75000"/>
                <a:satMod val="21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2. Light Intensity </a:t>
          </a:r>
          <a:r>
            <a:rPr lang="en-US" sz="2700" kern="1200" dirty="0">
              <a:latin typeface="+mj-lt"/>
            </a:rPr>
            <a:t>(up to a point)</a:t>
          </a:r>
        </a:p>
      </dsp:txBody>
      <dsp:txXfrm>
        <a:off x="49347" y="1438191"/>
        <a:ext cx="5084097" cy="912186"/>
      </dsp:txXfrm>
    </dsp:sp>
    <dsp:sp modelId="{7FFF063B-A319-5D42-BF85-D415D2FC3395}">
      <dsp:nvSpPr>
        <dsp:cNvPr id="0" name=""/>
        <dsp:cNvSpPr/>
      </dsp:nvSpPr>
      <dsp:spPr>
        <a:xfrm>
          <a:off x="0" y="2477484"/>
          <a:ext cx="5182791" cy="1010880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30000"/>
                <a:satMod val="250000"/>
              </a:schemeClr>
            </a:gs>
            <a:gs pos="72000">
              <a:schemeClr val="accent3">
                <a:hueOff val="11250264"/>
                <a:satOff val="-16880"/>
                <a:lumOff val="-2745"/>
                <a:alphaOff val="0"/>
                <a:tint val="75000"/>
                <a:satMod val="21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3. Carbon Dioxide Concentration</a:t>
          </a:r>
        </a:p>
      </dsp:txBody>
      <dsp:txXfrm>
        <a:off x="49347" y="2526831"/>
        <a:ext cx="5084097" cy="912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8C717-F90D-431C-B5F6-1050FBB776B2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4D965-BAF0-4F52-BC9F-0AFF9A9FD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132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Students love checking out these structures under a microscope.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Products</a:t>
            </a:r>
            <a:r>
              <a:rPr lang="en-US" baseline="0" dirty="0"/>
              <a:t> of photosynthesis!!!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A154-D09E-453B-9970-561CB58AAD03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91F964C-1BBA-470D-94C0-332B86EE0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A154-D09E-453B-9970-561CB58AAD03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F964C-1BBA-470D-94C0-332B86EE0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A154-D09E-453B-9970-561CB58AAD03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F964C-1BBA-470D-94C0-332B86EE0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84574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A154-D09E-453B-9970-561CB58AAD03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91F964C-1BBA-470D-94C0-332B86EE0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A154-D09E-453B-9970-561CB58AAD03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F964C-1BBA-470D-94C0-332B86EE0E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A154-D09E-453B-9970-561CB58AAD03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F964C-1BBA-470D-94C0-332B86EE0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A154-D09E-453B-9970-561CB58AAD03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91F964C-1BBA-470D-94C0-332B86EE0E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A154-D09E-453B-9970-561CB58AAD03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F964C-1BBA-470D-94C0-332B86EE0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A154-D09E-453B-9970-561CB58AAD03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F964C-1BBA-470D-94C0-332B86EE0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A154-D09E-453B-9970-561CB58AAD03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F964C-1BBA-470D-94C0-332B86EE0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A154-D09E-453B-9970-561CB58AAD03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F964C-1BBA-470D-94C0-332B86EE0E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2EBA154-D09E-453B-9970-561CB58AAD03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91F964C-1BBA-470D-94C0-332B86EE0E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s://foto.wuestenigel.com/carnivorous-plants-in-cloud-forest/" TargetMode="External"/><Relationship Id="rId7" Type="http://schemas.openxmlformats.org/officeDocument/2006/relationships/hyperlink" Target="https://bio.libretexts.org/Bookshelves/Introductory_and_General_Biology/Book:_Introductory_Biology_(CK-12)/09:_Plants/9.23:_Plant_Adaptations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1"/><Relationship Id="rId11" Type="http://schemas.openxmlformats.org/officeDocument/2006/relationships/hyperlink" Target="https://www.publicdomainpictures.net/en/view-image.php?image=261920&amp;picture=orchid-flower" TargetMode="External"/><Relationship Id="rId5" Type="http://schemas.openxmlformats.org/officeDocument/2006/relationships/hyperlink" Target="https://www.shroomery.org/forums/showflat.php/Number/6739664" TargetMode="External"/><Relationship Id="rId10" Type="http://schemas.openxmlformats.org/officeDocument/2006/relationships/image" Target="../media/image8.jpeg"/><Relationship Id="rId4" Type="http://schemas.openxmlformats.org/officeDocument/2006/relationships/image" Target="../media/image5.jpg"/><Relationship Id="rId9" Type="http://schemas.openxmlformats.org/officeDocument/2006/relationships/hyperlink" Target="https://www.pexels.com/photo/closeup-photo-of-cactus-plants-1054016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7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0.pn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35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48.png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30.png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5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0.png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eation-facts.org/wp-content/uploads/2009/11/Photosynthesis.jpg" TargetMode="Externa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C74068-4D54-498C-9872-F05424BFD953}"/>
              </a:ext>
            </a:extLst>
          </p:cNvPr>
          <p:cNvSpPr/>
          <p:nvPr/>
        </p:nvSpPr>
        <p:spPr>
          <a:xfrm>
            <a:off x="2133600" y="228267"/>
            <a:ext cx="558958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n/>
                <a:solidFill>
                  <a:schemeClr val="accent6">
                    <a:lumMod val="75000"/>
                  </a:schemeClr>
                </a:solidFill>
              </a:rPr>
              <a:t>Photosynthesis </a:t>
            </a:r>
          </a:p>
          <a:p>
            <a:pPr algn="ctr"/>
            <a:r>
              <a:rPr lang="en-US" sz="6000" b="1" dirty="0">
                <a:ln/>
                <a:solidFill>
                  <a:schemeClr val="accent6">
                    <a:lumMod val="75000"/>
                  </a:schemeClr>
                </a:solidFill>
              </a:rPr>
              <a:t>And</a:t>
            </a:r>
          </a:p>
          <a:p>
            <a:pPr algn="ctr"/>
            <a:r>
              <a:rPr lang="en-US" sz="6000" b="1" dirty="0">
                <a:ln/>
                <a:solidFill>
                  <a:schemeClr val="accent6">
                    <a:lumMod val="75000"/>
                  </a:schemeClr>
                </a:solidFill>
              </a:rPr>
              <a:t>Cellular Respiration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1D26CB-7212-4169-8FAD-78F80908E0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2400" y="4174587"/>
            <a:ext cx="3429557" cy="22874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9FC0DC-04D6-4B50-B0E7-C2ABD36D86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693760" y="4203466"/>
            <a:ext cx="3276888" cy="22874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D4715D-CEFF-4D55-AF37-68D9819ED0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23092" y="1072547"/>
            <a:ext cx="2987579" cy="23564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7744095-7281-4A30-9158-01F804B084E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477000" y="1183973"/>
            <a:ext cx="2644726" cy="2133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6A8C162-7805-4284-A537-CF44D398B34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7082451" y="3903318"/>
            <a:ext cx="1919068" cy="255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840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610600" cy="2349579"/>
          </a:xfrm>
          <a:prstGeom prst="flowChartAlternate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2">
                    <a:lumMod val="10000"/>
                  </a:schemeClr>
                </a:solidFill>
              </a:rPr>
              <a:t>The _________ is now a waste product and released back into the air through the stomata.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6400" y="2286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>
                    <a:lumMod val="50000"/>
                  </a:schemeClr>
                </a:solidFill>
              </a:rPr>
              <a:t>oxygen</a:t>
            </a:r>
          </a:p>
        </p:txBody>
      </p:sp>
      <p:sp>
        <p:nvSpPr>
          <p:cNvPr id="5" name="Oval 4"/>
          <p:cNvSpPr/>
          <p:nvPr/>
        </p:nvSpPr>
        <p:spPr>
          <a:xfrm>
            <a:off x="3429000" y="4191000"/>
            <a:ext cx="3810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038600" y="3810000"/>
            <a:ext cx="3810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953000" y="3810000"/>
            <a:ext cx="3810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648200" y="4419600"/>
            <a:ext cx="3810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410200" y="4267200"/>
            <a:ext cx="3810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667000" y="3886200"/>
            <a:ext cx="3810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200400" y="4953000"/>
            <a:ext cx="3810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029200" y="3352800"/>
            <a:ext cx="3810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3" name="Picture 2" descr="http://www.biology-blog.com/images/blogs/3-2008/leaf-542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3971" y="2715768"/>
            <a:ext cx="4267200" cy="3712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417 -0.15532 L 0.54584 -0.21111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-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0625 0.38889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02497E-6 L -0.44584 0.22192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00" y="1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22083 0.26667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2875 2.22222E-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11111E-6 L -0.1875 0.01111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75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92788E-6 L 0.59584 -0.01109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53333 -0.09977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67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16" grpId="0" animBg="1"/>
      <p:bldP spid="17" grpId="0" animBg="1"/>
      <p:bldP spid="18" grpId="0" animBg="1"/>
      <p:bldP spid="19" grpId="0" animBg="1"/>
      <p:bldP spid="20" grpId="1" animBg="1"/>
      <p:bldP spid="21" grpId="1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534400" cy="3507343"/>
          </a:xfrm>
          <a:prstGeom prst="flowChartAlternate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2">
                    <a:lumMod val="10000"/>
                  </a:schemeClr>
                </a:solidFill>
              </a:rPr>
              <a:t>Using more of the _____ energy, hydrogen (H) left from the water molecule combines with the carbon dioxide (CO</a:t>
            </a:r>
            <a:r>
              <a:rPr lang="en-US" sz="4000" baseline="-25000" dirty="0">
                <a:solidFill>
                  <a:schemeClr val="tx2">
                    <a:lumMod val="10000"/>
                  </a:schemeClr>
                </a:solidFill>
              </a:rPr>
              <a:t>2</a:t>
            </a:r>
            <a:r>
              <a:rPr lang="en-US" sz="4000" dirty="0">
                <a:solidFill>
                  <a:schemeClr val="tx2">
                    <a:lumMod val="10000"/>
                  </a:schemeClr>
                </a:solidFill>
              </a:rPr>
              <a:t>) to make _________ (C</a:t>
            </a:r>
            <a:r>
              <a:rPr lang="en-US" sz="4000" baseline="-25000" dirty="0">
                <a:solidFill>
                  <a:schemeClr val="tx2">
                    <a:lumMod val="10000"/>
                  </a:schemeClr>
                </a:solidFill>
              </a:rPr>
              <a:t>6</a:t>
            </a:r>
            <a:r>
              <a:rPr lang="en-US" sz="4000" dirty="0">
                <a:solidFill>
                  <a:schemeClr val="tx2">
                    <a:lumMod val="10000"/>
                  </a:schemeClr>
                </a:solidFill>
              </a:rPr>
              <a:t>H</a:t>
            </a:r>
            <a:r>
              <a:rPr lang="en-US" sz="4000" baseline="-25000" dirty="0">
                <a:solidFill>
                  <a:schemeClr val="tx2">
                    <a:lumMod val="10000"/>
                  </a:schemeClr>
                </a:solidFill>
              </a:rPr>
              <a:t>12</a:t>
            </a:r>
            <a:r>
              <a:rPr lang="en-US" sz="4000" dirty="0">
                <a:solidFill>
                  <a:schemeClr val="tx2">
                    <a:lumMod val="10000"/>
                  </a:schemeClr>
                </a:solidFill>
              </a:rPr>
              <a:t>O</a:t>
            </a:r>
            <a:r>
              <a:rPr lang="en-US" sz="4000" baseline="-25000" dirty="0">
                <a:solidFill>
                  <a:schemeClr val="tx2">
                    <a:lumMod val="10000"/>
                  </a:schemeClr>
                </a:solidFill>
              </a:rPr>
              <a:t>6</a:t>
            </a:r>
            <a:r>
              <a:rPr lang="en-US" sz="4000" dirty="0">
                <a:solidFill>
                  <a:schemeClr val="tx2">
                    <a:lumMod val="10000"/>
                  </a:schemeClr>
                </a:solidFill>
              </a:rPr>
              <a:t>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14800" y="381000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>
                    <a:lumMod val="50000"/>
                  </a:schemeClr>
                </a:solidFill>
              </a:rPr>
              <a:t>light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46914" y="2209800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>
                    <a:lumMod val="50000"/>
                  </a:schemeClr>
                </a:solidFill>
              </a:rPr>
              <a:t>glucose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4419600"/>
            <a:ext cx="8782050" cy="1257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276" y="1244876"/>
            <a:ext cx="3364523" cy="4329630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en-US" sz="3200" spc="-50" dirty="0">
                <a:solidFill>
                  <a:schemeClr val="tx1"/>
                </a:solidFill>
              </a:rPr>
              <a:t>Photosynthesis converts light energy into usable chemical energy.</a:t>
            </a:r>
          </a:p>
        </p:txBody>
      </p:sp>
      <p:graphicFrame>
        <p:nvGraphicFramePr>
          <p:cNvPr id="5" name="Text Placeholder 2"/>
          <p:cNvGraphicFramePr/>
          <p:nvPr/>
        </p:nvGraphicFramePr>
        <p:xfrm>
          <a:off x="3556397" y="1337072"/>
          <a:ext cx="5098256" cy="4237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103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12765" y="438578"/>
            <a:ext cx="3035235" cy="107018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en-US" sz="4000" b="1" spc="-50" dirty="0">
                <a:solidFill>
                  <a:schemeClr val="tx1"/>
                </a:solidFill>
              </a:rPr>
              <a:t>Reactants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156698" y="1752601"/>
            <a:ext cx="2970719" cy="3596640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 fontScale="92500" lnSpcReduction="10000"/>
          </a:bodyPr>
          <a:lstStyle/>
          <a:p>
            <a:pPr marL="495300" indent="-457200">
              <a:buSzPct val="100000"/>
              <a:buFont typeface="Calibri" panose="020F050202020403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j-lt"/>
              </a:rPr>
              <a:t>Water (H</a:t>
            </a:r>
            <a:r>
              <a:rPr lang="en-US" baseline="-25000" dirty="0">
                <a:solidFill>
                  <a:schemeClr val="tx1"/>
                </a:solidFill>
                <a:latin typeface="+mj-lt"/>
              </a:rPr>
              <a:t>2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O)</a:t>
            </a:r>
          </a:p>
          <a:p>
            <a:pPr marL="495300" indent="-457200">
              <a:buSzPct val="100000"/>
              <a:buFont typeface="Calibri" panose="020F0502020204030204" pitchFamily="34" charset="0"/>
              <a:buChar char="•"/>
            </a:pPr>
            <a:endParaRPr lang="en-US" dirty="0">
              <a:solidFill>
                <a:schemeClr val="tx1"/>
              </a:solidFill>
              <a:latin typeface="+mj-lt"/>
            </a:endParaRPr>
          </a:p>
          <a:p>
            <a:pPr marL="495300" indent="-457200">
              <a:buSzPct val="100000"/>
              <a:buFont typeface="Calibri" panose="020F050202020403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j-lt"/>
              </a:rPr>
              <a:t>Carbon dioxide (CO</a:t>
            </a:r>
            <a:r>
              <a:rPr lang="en-US" baseline="-25000" dirty="0">
                <a:solidFill>
                  <a:schemeClr val="tx1"/>
                </a:solidFill>
                <a:latin typeface="+mj-lt"/>
              </a:rPr>
              <a:t>2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) from the air.</a:t>
            </a:r>
          </a:p>
          <a:p>
            <a:pPr marL="495300" indent="-457200">
              <a:buSzPct val="100000"/>
              <a:buFont typeface="Calibri" panose="020F0502020204030204" pitchFamily="34" charset="0"/>
              <a:buChar char="•"/>
            </a:pPr>
            <a:endParaRPr lang="en-US" dirty="0">
              <a:solidFill>
                <a:schemeClr val="tx1"/>
              </a:solidFill>
              <a:latin typeface="+mj-lt"/>
            </a:endParaRPr>
          </a:p>
          <a:p>
            <a:pPr marL="495300" indent="-457200">
              <a:buSzPct val="100000"/>
              <a:buFont typeface="Calibri" panose="020F050202020403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j-lt"/>
              </a:rPr>
              <a:t>Energy from sunlight</a:t>
            </a:r>
          </a:p>
          <a:p>
            <a:pPr>
              <a:spcAft>
                <a:spcPts val="1100"/>
              </a:spcAft>
              <a:buNone/>
            </a:pPr>
            <a:endParaRPr lang="en-US" sz="1100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951" y="892175"/>
            <a:ext cx="3418284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786" y="855157"/>
            <a:ext cx="1926423" cy="19264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500" y="4760471"/>
            <a:ext cx="1188811" cy="9973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552" y="3449555"/>
            <a:ext cx="1491654" cy="634301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4993679" y="3756785"/>
            <a:ext cx="1313195" cy="9920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046318" y="2150493"/>
            <a:ext cx="1042829" cy="593212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993679" y="4368520"/>
            <a:ext cx="1181665" cy="814670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584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12227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n-US" dirty="0"/>
              <a:t>1. The energy in sunlight splits the water molecules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57" y="2256631"/>
            <a:ext cx="2335213" cy="23352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336" y="4000038"/>
            <a:ext cx="1498600" cy="12573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3666446" y="3464347"/>
            <a:ext cx="2296885" cy="15083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387" y="3699723"/>
            <a:ext cx="1104900" cy="1104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462" y="2256630"/>
            <a:ext cx="1079500" cy="1168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212" y="3944991"/>
            <a:ext cx="12827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47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" t="1" r="-284" b="1"/>
          <a:stretch/>
        </p:blipFill>
        <p:spPr>
          <a:xfrm rot="20447155">
            <a:off x="663812" y="4211599"/>
            <a:ext cx="1849380" cy="7855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7" r="8630"/>
          <a:stretch/>
        </p:blipFill>
        <p:spPr>
          <a:xfrm rot="1306513">
            <a:off x="978334" y="2639627"/>
            <a:ext cx="790900" cy="10148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746" y="381000"/>
            <a:ext cx="7214507" cy="1088068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en-US" sz="2600" spc="-50" dirty="0"/>
              <a:t>2. The Hydrogen atoms combine with Carbon Dioxide to form Glucose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9400" y="1526811"/>
            <a:ext cx="5964617" cy="1699700"/>
          </a:xfrm>
        </p:spPr>
        <p:txBody>
          <a:bodyPr vert="horz" lIns="0" tIns="45720" rIns="0" bIns="45720" rtlCol="0" anchor="t" anchorCtr="0">
            <a:normAutofit fontScale="92500" lnSpcReduction="20000"/>
          </a:bodyPr>
          <a:lstStyle/>
          <a:p>
            <a:r>
              <a:rPr lang="en-US" dirty="0"/>
              <a:t>Remember, it takes SIX water molecules and SIX carbon dioxide molecules to make ONE glucose molecule</a:t>
            </a:r>
          </a:p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6" t="1" r="731" b="4"/>
          <a:stretch/>
        </p:blipFill>
        <p:spPr>
          <a:xfrm>
            <a:off x="4250288" y="3132127"/>
            <a:ext cx="4313941" cy="2573842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2542598" y="3869283"/>
            <a:ext cx="1490732" cy="10019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903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38251"/>
            <a:ext cx="6883513" cy="1090560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en-US" sz="2800" dirty="0"/>
              <a:t>3. The Oxygen from water is a waste product </a:t>
            </a:r>
            <a:endParaRPr lang="en-US" sz="2800" spc="-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03979" y="5521427"/>
            <a:ext cx="2927268" cy="928962"/>
          </a:xfrm>
        </p:spPr>
        <p:txBody>
          <a:bodyPr vert="horz" lIns="91440" tIns="45720" rIns="91440" bIns="45720" rtlCol="0" anchor="t" anchorCtr="0">
            <a:normAutofit fontScale="70000" lnSpcReduction="20000"/>
          </a:bodyPr>
          <a:lstStyle/>
          <a:p>
            <a:r>
              <a:rPr lang="en-US" dirty="0"/>
              <a:t>IT IS EXPELLED THROUGH THE STOMATA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9592">
            <a:off x="6684929" y="2778564"/>
            <a:ext cx="1261451" cy="13008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5" y="1845614"/>
            <a:ext cx="3127995" cy="470670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395" y="2362200"/>
            <a:ext cx="1156811" cy="119296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46487">
            <a:off x="4690547" y="4169506"/>
            <a:ext cx="1143160" cy="1178884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 flipV="1">
            <a:off x="3324169" y="3788987"/>
            <a:ext cx="1027739" cy="409978"/>
          </a:xfrm>
          <a:prstGeom prst="straightConnector1">
            <a:avLst/>
          </a:prstGeom>
          <a:ln w="127000">
            <a:solidFill>
              <a:srgbClr val="FFC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107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333143" y="304800"/>
            <a:ext cx="3440721" cy="48867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0000"/>
          </a:bodyPr>
          <a:lstStyle/>
          <a:p>
            <a:pPr>
              <a:spcBef>
                <a:spcPct val="0"/>
              </a:spcBef>
            </a:pPr>
            <a:r>
              <a:rPr lang="en-US" sz="4400" b="1" spc="-50" dirty="0">
                <a:solidFill>
                  <a:schemeClr val="tx1"/>
                </a:solidFill>
              </a:rPr>
              <a:t>Products 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333143" y="1295401"/>
            <a:ext cx="2410057" cy="5367578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pPr>
              <a:buNone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Plants use the carbon to build their own bodies! </a:t>
            </a:r>
          </a:p>
          <a:p>
            <a:pPr>
              <a:buNone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  </a:t>
            </a:r>
          </a:p>
          <a:p>
            <a:pPr marL="495300" indent="-457200">
              <a:buSzPct val="100000"/>
              <a:buFont typeface="Calibri" panose="020F050202020403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Glucose (C</a:t>
            </a:r>
            <a:r>
              <a:rPr lang="en-US" sz="2400" baseline="-25000" dirty="0">
                <a:solidFill>
                  <a:schemeClr val="tx1"/>
                </a:solidFill>
                <a:latin typeface="+mj-lt"/>
              </a:rPr>
              <a:t>6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H</a:t>
            </a:r>
            <a:r>
              <a:rPr lang="en-US" sz="2400" baseline="-25000" dirty="0">
                <a:solidFill>
                  <a:schemeClr val="tx1"/>
                </a:solidFill>
                <a:latin typeface="+mj-lt"/>
              </a:rPr>
              <a:t>12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O</a:t>
            </a:r>
            <a:r>
              <a:rPr lang="en-US" sz="2400" baseline="-25000" dirty="0">
                <a:solidFill>
                  <a:schemeClr val="tx1"/>
                </a:solidFill>
                <a:latin typeface="+mj-lt"/>
              </a:rPr>
              <a:t>6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) </a:t>
            </a:r>
          </a:p>
          <a:p>
            <a:pPr marL="495300" indent="-457200">
              <a:buSzPct val="100000"/>
              <a:buFont typeface="Calibri" panose="020F050202020403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pPr marL="495300" indent="-457200">
              <a:buSzPct val="100000"/>
              <a:buFont typeface="Calibri" panose="020F050202020403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Oxygen (O</a:t>
            </a:r>
            <a:r>
              <a:rPr lang="en-US" sz="2400" baseline="-25000" dirty="0">
                <a:solidFill>
                  <a:schemeClr val="tx1"/>
                </a:solidFill>
                <a:latin typeface="+mj-lt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)→ released from leaves to the atmosphere</a:t>
            </a:r>
          </a:p>
          <a:p>
            <a:pPr>
              <a:spcAft>
                <a:spcPts val="1100"/>
              </a:spcAft>
              <a:buNone/>
            </a:pPr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0"/>
          <a:stretch/>
        </p:blipFill>
        <p:spPr>
          <a:xfrm>
            <a:off x="3035333" y="1519479"/>
            <a:ext cx="2667293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969" y="3973471"/>
            <a:ext cx="2503150" cy="14867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324" y="1519480"/>
            <a:ext cx="1000606" cy="1031875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5579614" y="3947334"/>
            <a:ext cx="764018" cy="474122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580614" y="2503534"/>
            <a:ext cx="968710" cy="624864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886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838200" y="983323"/>
            <a:ext cx="8493299" cy="1189049"/>
          </a:xfrm>
          <a:prstGeom prst="rect">
            <a:avLst/>
          </a:prstGeom>
        </p:spPr>
        <p:txBody>
          <a:bodyPr vert="horz" lIns="91425" tIns="91425" rIns="91425" bIns="91425" anchor="t" anchorCtr="0">
            <a:noAutofit/>
          </a:bodyPr>
          <a:lstStyle/>
          <a:p>
            <a:r>
              <a:rPr lang="en" sz="4400" b="1" dirty="0">
                <a:latin typeface="Helvetica Neue Light" charset="0"/>
                <a:ea typeface="Helvetica Neue Light" charset="0"/>
                <a:cs typeface="Helvetica Neue Light" charset="0"/>
              </a:rPr>
              <a:t>Photosynthesis Equation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3829334"/>
            <a:ext cx="8385175" cy="13459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6"/>
          <a:stretch/>
        </p:blipFill>
        <p:spPr>
          <a:xfrm>
            <a:off x="3771900" y="2454412"/>
            <a:ext cx="1600200" cy="15172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" t="1" r="-284" b="1"/>
          <a:stretch/>
        </p:blipFill>
        <p:spPr>
          <a:xfrm>
            <a:off x="2199562" y="3213017"/>
            <a:ext cx="1150701" cy="4887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6" t="1" r="731" b="4"/>
          <a:stretch/>
        </p:blipFill>
        <p:spPr>
          <a:xfrm>
            <a:off x="6846637" y="2830918"/>
            <a:ext cx="1722862" cy="10279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46487">
            <a:off x="5761782" y="3072252"/>
            <a:ext cx="787622" cy="8122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57" y="3077039"/>
            <a:ext cx="786119" cy="65954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1" y="533401"/>
            <a:ext cx="5736650" cy="762000"/>
          </a:xfrm>
        </p:spPr>
        <p:txBody>
          <a:bodyPr vert="horz" lIns="91440" tIns="45720" rIns="91440" bIns="45720" rtlCol="0" anchor="b" anchorCtr="0">
            <a:normAutofit fontScale="90000"/>
          </a:bodyPr>
          <a:lstStyle/>
          <a:p>
            <a:pPr>
              <a:spcBef>
                <a:spcPct val="0"/>
              </a:spcBef>
            </a:pPr>
            <a:r>
              <a:rPr lang="en-US" sz="4600" spc="-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Summary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171" y="1680024"/>
            <a:ext cx="2324679" cy="34979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6"/>
          <a:stretch/>
        </p:blipFill>
        <p:spPr>
          <a:xfrm>
            <a:off x="180604" y="1084578"/>
            <a:ext cx="1828341" cy="17335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91" y="4897879"/>
            <a:ext cx="1198608" cy="1005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" t="1" r="-284" b="1"/>
          <a:stretch/>
        </p:blipFill>
        <p:spPr>
          <a:xfrm>
            <a:off x="515990" y="3387420"/>
            <a:ext cx="1520377" cy="6458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46487">
            <a:off x="6347816" y="1776645"/>
            <a:ext cx="916747" cy="9453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6" t="1" r="731" b="4"/>
          <a:stretch/>
        </p:blipFill>
        <p:spPr>
          <a:xfrm>
            <a:off x="5870076" y="4038600"/>
            <a:ext cx="2806205" cy="1674275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1935500" y="2249343"/>
            <a:ext cx="870910" cy="639157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715468" y="4488539"/>
            <a:ext cx="1046233" cy="537966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031414" y="2227947"/>
            <a:ext cx="1046233" cy="537966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978803" y="4313106"/>
            <a:ext cx="1045823" cy="444416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046614" y="3677715"/>
            <a:ext cx="648682" cy="21609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007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63124"/>
            <a:ext cx="8382000" cy="3371136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tx2">
                    <a:lumMod val="10000"/>
                  </a:schemeClr>
                </a:solidFill>
              </a:rPr>
              <a:t>Photosynthesis is a process by which plants turn energy from the ____ into _______ or _______________.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8697" y="1792384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>
                    <a:lumMod val="50000"/>
                  </a:schemeClr>
                </a:solidFill>
              </a:rPr>
              <a:t>sun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92279" y="1772492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>
                    <a:lumMod val="50000"/>
                  </a:schemeClr>
                </a:solidFill>
              </a:rPr>
              <a:t>glucose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18554" y="245364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>
                    <a:lumMod val="50000"/>
                  </a:schemeClr>
                </a:solidFill>
              </a:rPr>
              <a:t>carbohydrates</a:t>
            </a:r>
          </a:p>
        </p:txBody>
      </p:sp>
      <p:pic>
        <p:nvPicPr>
          <p:cNvPr id="9218" name="Picture 2" descr="http://ellerbruch.nmu.edu/classes/cs255w03/cs255students/teabbott/p4/pics/photosynthe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819" y="3810000"/>
            <a:ext cx="4713621" cy="28126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200" y="1333459"/>
            <a:ext cx="3200399" cy="3791928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en-US" sz="3000" spc="-50" dirty="0"/>
              <a:t>Factors that Affect the Rate of Photosynthesis</a:t>
            </a:r>
          </a:p>
        </p:txBody>
      </p:sp>
      <p:graphicFrame>
        <p:nvGraphicFramePr>
          <p:cNvPr id="5" name="Text Placeholder 2"/>
          <p:cNvGraphicFramePr/>
          <p:nvPr/>
        </p:nvGraphicFramePr>
        <p:xfrm>
          <a:off x="475060" y="1337073"/>
          <a:ext cx="5182791" cy="3788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5528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 10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385248" y="1514475"/>
            <a:ext cx="5510993" cy="375061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624504" y="228600"/>
            <a:ext cx="3490296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en-US" sz="3200" b="1" spc="-50" dirty="0">
                <a:solidFill>
                  <a:schemeClr val="tx1"/>
                </a:solidFill>
              </a:rPr>
              <a:t>Seasonal Carbon Flux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0" y="1295400"/>
            <a:ext cx="3276600" cy="5638799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</a:rPr>
              <a:t>BECAUSE photosynthesis occurs in plant leaves, the rate of photosynthesis is much higher in the summer (no leaves in winter).  This can be seen in the annual carbon flux. </a:t>
            </a:r>
          </a:p>
          <a:p>
            <a:r>
              <a:rPr lang="en-US" sz="2800" dirty="0">
                <a:solidFill>
                  <a:schemeClr val="tx1"/>
                </a:solidFill>
                <a:latin typeface="+mj-lt"/>
              </a:rPr>
              <a:t>What else do you notice?</a:t>
            </a:r>
          </a:p>
        </p:txBody>
      </p:sp>
    </p:spTree>
    <p:extLst>
      <p:ext uri="{BB962C8B-B14F-4D97-AF65-F5344CB8AC3E}">
        <p14:creationId xmlns:p14="http://schemas.microsoft.com/office/powerpoint/2010/main" val="3159995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92719"/>
            <a:ext cx="8458200" cy="2826306"/>
          </a:xfrm>
          <a:prstGeom prst="flowChartAlternate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2">
                    <a:lumMod val="10000"/>
                  </a:schemeClr>
                </a:solidFill>
              </a:rPr>
              <a:t>The plant converts the glucose to sucrose, a simple ______ that is carried in the ________ to other plant parts.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19239" y="14478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>
                    <a:lumMod val="50000"/>
                  </a:schemeClr>
                </a:solidFill>
              </a:rPr>
              <a:t>phloem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14800" y="797986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>
                    <a:lumMod val="50000"/>
                  </a:schemeClr>
                </a:solidFill>
              </a:rPr>
              <a:t>sugar</a:t>
            </a:r>
          </a:p>
        </p:txBody>
      </p:sp>
      <p:pic>
        <p:nvPicPr>
          <p:cNvPr id="20482" name="Picture 2" descr="http://kvhs.nbed.nb.ca/gallant/biology/xylem__phloem.jpg"/>
          <p:cNvPicPr>
            <a:picLocks noChangeAspect="1" noChangeArrowheads="1"/>
          </p:cNvPicPr>
          <p:nvPr/>
        </p:nvPicPr>
        <p:blipFill rotWithShape="1">
          <a:blip r:embed="rId2" cstate="print"/>
          <a:srcRect l="44372"/>
          <a:stretch/>
        </p:blipFill>
        <p:spPr bwMode="auto">
          <a:xfrm>
            <a:off x="1143000" y="3390900"/>
            <a:ext cx="2682641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4" name="Picture 4" descr="http://www.uic.edu/classes/bios/bios100/lectf03am/translocation.jpg"/>
          <p:cNvPicPr>
            <a:picLocks noChangeAspect="1" noChangeArrowheads="1"/>
          </p:cNvPicPr>
          <p:nvPr/>
        </p:nvPicPr>
        <p:blipFill rotWithShape="1">
          <a:blip r:embed="rId3" cstate="print"/>
          <a:srcRect l="15833" r="14370"/>
          <a:stretch/>
        </p:blipFill>
        <p:spPr bwMode="auto">
          <a:xfrm>
            <a:off x="4343400" y="3124200"/>
            <a:ext cx="3191061" cy="358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04800"/>
            <a:ext cx="7543800" cy="4188381"/>
          </a:xfrm>
          <a:prstGeom prst="flowChartAlternate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tx2">
                    <a:lumMod val="10000"/>
                  </a:schemeClr>
                </a:solidFill>
              </a:rPr>
              <a:t>Every plant cell needs sugar or it will _____.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5200" y="2653997"/>
            <a:ext cx="403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>
                    <a:lumMod val="75000"/>
                  </a:schemeClr>
                </a:solidFill>
              </a:rPr>
              <a:t>die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"/>
                            </p:stCondLst>
                            <p:childTnLst>
                              <p:par>
                                <p:cTn id="11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2771" y="990600"/>
            <a:ext cx="8382000" cy="3371136"/>
          </a:xfrm>
          <a:prstGeom prst="flowChartAlternateProcess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tx2">
                    <a:lumMod val="10000"/>
                  </a:schemeClr>
                </a:solidFill>
              </a:rPr>
              <a:t>Cellular Respiration</a:t>
            </a:r>
          </a:p>
        </p:txBody>
      </p:sp>
    </p:spTree>
  </p:cSld>
  <p:clrMapOvr>
    <a:masterClrMapping/>
  </p:clrMapOvr>
  <p:transition spd="slow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3733800" y="610521"/>
            <a:ext cx="5219700" cy="5636955"/>
          </a:xfrm>
          <a:prstGeom prst="flowChartAlternate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2">
                    <a:lumMod val="10000"/>
                  </a:schemeClr>
                </a:solidFill>
              </a:rPr>
              <a:t>CELLULAR RESPIRATION</a:t>
            </a:r>
            <a:br>
              <a:rPr lang="en-US" sz="3600" dirty="0">
                <a:solidFill>
                  <a:schemeClr val="tx2">
                    <a:lumMod val="10000"/>
                  </a:schemeClr>
                </a:solidFill>
              </a:rPr>
            </a:b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Respiration is a process in which ______ is generated in cells. In respiration, glucose (a type of sugar) and oxygen are converted into carbon dioxide, water and ____ (adenosine triphosphate). </a:t>
            </a:r>
          </a:p>
        </p:txBody>
      </p:sp>
      <p:pic>
        <p:nvPicPr>
          <p:cNvPr id="6146" name="Picture 2" descr="http://www.growingnewlife.com/web_images/respira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1625929"/>
            <a:ext cx="3236006" cy="36061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6019800" y="2438400"/>
            <a:ext cx="13404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energy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1157" y="4876800"/>
            <a:ext cx="9070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ATP 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868913" y="1419175"/>
            <a:ext cx="8520600" cy="572700"/>
          </a:xfrm>
          <a:prstGeom prst="rect">
            <a:avLst/>
          </a:prstGeom>
        </p:spPr>
        <p:txBody>
          <a:bodyPr vert="horz" lIns="91425" tIns="91425" rIns="91425" bIns="91425" anchor="t" anchorCtr="0">
            <a:noAutofit/>
          </a:bodyPr>
          <a:lstStyle/>
          <a:p>
            <a:r>
              <a:rPr lang="en" sz="4000" b="1" dirty="0">
                <a:latin typeface="Helvetica Neue Light" charset="0"/>
                <a:ea typeface="Helvetica Neue Light" charset="0"/>
                <a:cs typeface="Helvetica Neue Light" charset="0"/>
              </a:rPr>
              <a:t>Cellular Respiration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904086" y="2286383"/>
            <a:ext cx="7517851" cy="3240137"/>
          </a:xfrm>
          <a:prstGeom prst="rect">
            <a:avLst/>
          </a:prstGeom>
        </p:spPr>
        <p:txBody>
          <a:bodyPr vert="horz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sz="2400" b="1" dirty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Animal </a:t>
            </a:r>
            <a:r>
              <a:rPr lang="en-US" sz="2400" b="1" i="1" dirty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and plant </a:t>
            </a:r>
            <a:r>
              <a:rPr lang="en" sz="2400" b="1" dirty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cells break down organic molecules (glucose) to release energy for use in the cell.  </a:t>
            </a:r>
          </a:p>
          <a:p>
            <a:pPr>
              <a:buNone/>
            </a:pPr>
            <a:endParaRPr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67"/>
          <a:stretch/>
        </p:blipFill>
        <p:spPr>
          <a:xfrm>
            <a:off x="533923" y="3790047"/>
            <a:ext cx="8258175" cy="967691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304800" y="228600"/>
            <a:ext cx="8534400" cy="6231493"/>
          </a:xfrm>
          <a:prstGeom prst="flowChartAlternate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tx2">
                    <a:lumMod val="10000"/>
                  </a:schemeClr>
                </a:solidFill>
              </a:rPr>
              <a:t>Let’s compare photosynthesis and respiration.  _______________ is a process by which plants use light from the sun to make </a:t>
            </a:r>
            <a:r>
              <a:rPr lang="en-US" sz="3600" u="sng" dirty="0">
                <a:solidFill>
                  <a:schemeClr val="tx2">
                    <a:lumMod val="10000"/>
                  </a:schemeClr>
                </a:solidFill>
              </a:rPr>
              <a:t>_______</a:t>
            </a:r>
            <a:r>
              <a:rPr lang="en-US" sz="3600" dirty="0">
                <a:solidFill>
                  <a:schemeClr val="tx2">
                    <a:lumMod val="10000"/>
                  </a:schemeClr>
                </a:solidFill>
              </a:rPr>
              <a:t>. After the photosynthesis happens, then the cells in the plant use cellular respiration to turn this ______ into _________ that the plant can actually use. Photosynthesis happens ________ respiration can.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2800" y="10668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>
                    <a:lumMod val="50000"/>
                  </a:schemeClr>
                </a:solidFill>
              </a:rPr>
              <a:t>Photosynthesis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67743" y="2133599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>
                    <a:lumMod val="50000"/>
                  </a:schemeClr>
                </a:solidFill>
              </a:rPr>
              <a:t>food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0" y="38100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>
                    <a:lumMod val="50000"/>
                  </a:schemeClr>
                </a:solidFill>
              </a:rPr>
              <a:t>food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5800" y="3809999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>
                    <a:lumMod val="50000"/>
                  </a:schemeClr>
                </a:solidFill>
              </a:rPr>
              <a:t>energy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0800" y="4858434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>
                    <a:lumMod val="50000"/>
                  </a:schemeClr>
                </a:solidFill>
              </a:rPr>
              <a:t>before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250371" y="3733800"/>
            <a:ext cx="5671457" cy="2826306"/>
          </a:xfrm>
          <a:prstGeom prst="flowChartAlternate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Cellular respiration takes place inside the ______________, which are the organelles that are able to break down glucose.</a:t>
            </a:r>
          </a:p>
        </p:txBody>
      </p:sp>
      <p:sp>
        <p:nvSpPr>
          <p:cNvPr id="2" name="Flowchart: Alternate Process 1"/>
          <p:cNvSpPr/>
          <p:nvPr/>
        </p:nvSpPr>
        <p:spPr>
          <a:xfrm>
            <a:off x="3853543" y="212776"/>
            <a:ext cx="5290457" cy="3371136"/>
          </a:xfrm>
          <a:prstGeom prst="flowChartAlternate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Both involve a type of organelle inside the cells, but photosynthesis takes place inside the ___________, which contain chlorophyll.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59728" y="22860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chloroplasts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59" y="477012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>
                    <a:lumMod val="50000"/>
                  </a:schemeClr>
                </a:solidFill>
              </a:rPr>
              <a:t>mitochondria </a:t>
            </a:r>
          </a:p>
        </p:txBody>
      </p:sp>
      <p:pic>
        <p:nvPicPr>
          <p:cNvPr id="6" name="Picture 2" descr="http://www.biologyjunction.com/images/chloropla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53093"/>
            <a:ext cx="2827591" cy="30759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http://lc.brooklyn.cuny.edu/smarttutor/corc1321/images/cellular/3d.mitochondr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715" y="3951565"/>
            <a:ext cx="2638425" cy="2390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993A05-8737-4BD4-AC02-38C0FD35D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6400"/>
            <a:ext cx="5184163" cy="44065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37D0C3-3C6E-49DF-8A61-042A0D369BB9}"/>
              </a:ext>
            </a:extLst>
          </p:cNvPr>
          <p:cNvSpPr txBox="1"/>
          <p:nvPr/>
        </p:nvSpPr>
        <p:spPr>
          <a:xfrm>
            <a:off x="5867400" y="1447800"/>
            <a:ext cx="289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Cellular Respiration occurs in the mitochondria</a:t>
            </a:r>
          </a:p>
        </p:txBody>
      </p:sp>
    </p:spTree>
    <p:extLst>
      <p:ext uri="{BB962C8B-B14F-4D97-AF65-F5344CB8AC3E}">
        <p14:creationId xmlns:p14="http://schemas.microsoft.com/office/powerpoint/2010/main" val="338221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" t="3" r="20788" b="-4"/>
          <a:stretch/>
        </p:blipFill>
        <p:spPr>
          <a:xfrm>
            <a:off x="2566245" y="827910"/>
            <a:ext cx="6376788" cy="5181600"/>
          </a:xfrm>
          <a:prstGeom prst="rect">
            <a:avLst/>
          </a:prstGeom>
        </p:spPr>
      </p:pic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252612" y="381000"/>
            <a:ext cx="2313633" cy="8938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0000"/>
          </a:bodyPr>
          <a:lstStyle/>
          <a:p>
            <a:pPr>
              <a:spcBef>
                <a:spcPct val="0"/>
              </a:spcBef>
            </a:pPr>
            <a:r>
              <a:rPr lang="en-US" sz="2700" b="1" spc="-50" dirty="0">
                <a:solidFill>
                  <a:schemeClr val="tx1"/>
                </a:solidFill>
              </a:rPr>
              <a:t>Carbon Cycle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84628" y="1951990"/>
            <a:ext cx="2313633" cy="4372610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 fontScale="92500" lnSpcReduction="10000"/>
          </a:bodyPr>
          <a:lstStyle/>
          <a:p>
            <a:pPr>
              <a:buFont typeface="Wingdings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Carbon flows between plants, animals, atmosphere and soil.</a:t>
            </a:r>
          </a:p>
          <a:p>
            <a:pPr>
              <a:buFont typeface="Wingdings" charset="2"/>
              <a:buChar char="§"/>
            </a:pP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pPr>
              <a:buFont typeface="Wingdings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Photosynthesis and Cellular Respiration are opposite processes that help the carbon to cycle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82495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392881" y="801846"/>
            <a:ext cx="3493319" cy="24099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0000"/>
          </a:bodyPr>
          <a:lstStyle/>
          <a:p>
            <a:pPr>
              <a:spcBef>
                <a:spcPct val="0"/>
              </a:spcBef>
            </a:pPr>
            <a:r>
              <a:rPr lang="en-US" b="1" spc="-50" dirty="0">
                <a:solidFill>
                  <a:schemeClr val="tx1"/>
                </a:solidFill>
              </a:rPr>
              <a:t>Reactants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0" y="1295400"/>
            <a:ext cx="3112050" cy="4419599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pPr marL="495300" indent="-457200">
              <a:buSzPct val="100000"/>
              <a:buFont typeface="Calibri" panose="020F050202020403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Glucose →   obtained from the food you eat.</a:t>
            </a:r>
          </a:p>
          <a:p>
            <a:pPr marL="495300" indent="-457200">
              <a:buSzPct val="100000"/>
              <a:buFont typeface="Calibri" panose="020F050202020403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pPr marL="495300" indent="-457200">
              <a:buSzPct val="100000"/>
              <a:buFont typeface="Calibri" panose="020F050202020403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Oxygen → obtained from the air you breathe in.</a:t>
            </a:r>
          </a:p>
          <a:p>
            <a:pPr marL="495300" indent="-457200">
              <a:buSzPct val="100000"/>
              <a:buFont typeface="Calibri" panose="020F050202020403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pPr>
              <a:buNone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     When your body is ready to release the energy from food you eat (Glucose), the oxygen breaks it down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578" y="1924746"/>
            <a:ext cx="2167058" cy="37902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46487">
            <a:off x="3301714" y="1467760"/>
            <a:ext cx="944164" cy="9736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9" t="10867" r="11859" b="9442"/>
          <a:stretch/>
        </p:blipFill>
        <p:spPr>
          <a:xfrm rot="952244">
            <a:off x="5010992" y="2220158"/>
            <a:ext cx="1620176" cy="18547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6" t="1" r="731" b="4"/>
          <a:stretch/>
        </p:blipFill>
        <p:spPr>
          <a:xfrm>
            <a:off x="3053509" y="4535597"/>
            <a:ext cx="2240287" cy="133663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V="1">
            <a:off x="4970348" y="3953976"/>
            <a:ext cx="819163" cy="608024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186719" y="1954596"/>
            <a:ext cx="1173899" cy="480263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8548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" t="1" r="-284" b="1"/>
          <a:stretch/>
        </p:blipFill>
        <p:spPr>
          <a:xfrm rot="20447155">
            <a:off x="6541702" y="4396126"/>
            <a:ext cx="1849380" cy="7855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7" r="8630"/>
          <a:stretch/>
        </p:blipFill>
        <p:spPr>
          <a:xfrm rot="1306513">
            <a:off x="6750371" y="3119706"/>
            <a:ext cx="790900" cy="10148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131" y="-5577"/>
            <a:ext cx="8052707" cy="1088068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en-US" sz="2600" spc="-50" dirty="0"/>
              <a:t>1. The Glucose molecule is broken down into Hydrogen and Carbon Dioxide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261284"/>
            <a:ext cx="7249638" cy="2573842"/>
          </a:xfrm>
        </p:spPr>
        <p:txBody>
          <a:bodyPr vert="horz" lIns="0" tIns="45720" rIns="0" bIns="45720" rtlCol="0" anchor="t" anchorCtr="0">
            <a:normAutofit/>
          </a:bodyPr>
          <a:lstStyle/>
          <a:p>
            <a:r>
              <a:rPr lang="en-US" dirty="0"/>
              <a:t>Remember, it takes SIX water molecules and SIX carbon dioxide molecules to make ONE glucose molecule</a:t>
            </a:r>
          </a:p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6" t="1" r="731" b="4"/>
          <a:stretch/>
        </p:blipFill>
        <p:spPr>
          <a:xfrm>
            <a:off x="254273" y="3009214"/>
            <a:ext cx="4313941" cy="2573842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4770714" y="4357340"/>
            <a:ext cx="1490732" cy="10019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2443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400" y="533400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n-US" dirty="0"/>
              <a:t>2. The Hydrogen molecules form bonds with the Oxygen we breathe in, forming water.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600" y="2847416"/>
            <a:ext cx="2205425" cy="1850314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3219710" y="3667753"/>
            <a:ext cx="2296885" cy="15083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05" y="3486943"/>
            <a:ext cx="1104900" cy="1104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968" y="2465701"/>
            <a:ext cx="1079500" cy="1168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257" y="3634101"/>
            <a:ext cx="12827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884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381000" y="199408"/>
            <a:ext cx="2907321" cy="8964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en-US" sz="4000" b="1" spc="-50" dirty="0">
                <a:solidFill>
                  <a:schemeClr val="tx1"/>
                </a:solidFill>
              </a:rPr>
              <a:t>Products 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4479" y="1752600"/>
            <a:ext cx="2907321" cy="4457792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/>
          <a:p>
            <a:pPr marL="495300" indent="-457200">
              <a:buSzPct val="100000"/>
              <a:buFont typeface="Calibri" panose="020F050202020403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Carbon Dioxide → Waste product (what we breathe out)</a:t>
            </a:r>
          </a:p>
          <a:p>
            <a:pPr marL="495300" indent="-457200">
              <a:buSzPct val="100000"/>
              <a:buFont typeface="Calibri" panose="020F050202020403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Water </a:t>
            </a:r>
          </a:p>
          <a:p>
            <a:pPr marL="495300" indent="-457200">
              <a:buSzPct val="100000"/>
              <a:buFont typeface="Calibri" panose="020F050202020403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Adenosine Triphosphate (ATP) → Carries energy in the body.</a:t>
            </a:r>
          </a:p>
          <a:p>
            <a:pPr marL="457200" indent="0">
              <a:buNone/>
            </a:pPr>
            <a:endParaRPr lang="en-US" sz="1100" dirty="0">
              <a:solidFill>
                <a:srgbClr val="FFFF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872" y="2995640"/>
            <a:ext cx="2136471" cy="32147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9" t="10867" r="11859" b="9442"/>
          <a:stretch/>
        </p:blipFill>
        <p:spPr>
          <a:xfrm rot="3200902">
            <a:off x="3136572" y="1725345"/>
            <a:ext cx="1620176" cy="18547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" t="1" r="-284" b="1"/>
          <a:stretch/>
        </p:blipFill>
        <p:spPr>
          <a:xfrm>
            <a:off x="6938950" y="1219358"/>
            <a:ext cx="2110297" cy="896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950" y="2809353"/>
            <a:ext cx="1663806" cy="13959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233" y="4418570"/>
            <a:ext cx="2253396" cy="1271146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V="1">
            <a:off x="5963767" y="2153468"/>
            <a:ext cx="1088107" cy="499273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988425" y="3431756"/>
            <a:ext cx="903124" cy="46338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114144" y="4228790"/>
            <a:ext cx="787352" cy="369715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8938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946" y="1428304"/>
            <a:ext cx="8520600" cy="572700"/>
          </a:xfrm>
        </p:spPr>
        <p:txBody>
          <a:bodyPr>
            <a:noAutofit/>
          </a:bodyPr>
          <a:lstStyle/>
          <a:p>
            <a:r>
              <a:rPr lang="en-US" sz="4000" b="1" dirty="0"/>
              <a:t>Cellular Respiration Equation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67"/>
          <a:stretch/>
        </p:blipFill>
        <p:spPr>
          <a:xfrm>
            <a:off x="598605" y="3608789"/>
            <a:ext cx="8258175" cy="9676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07559"/>
            <a:ext cx="972492" cy="8159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719" y="2869372"/>
            <a:ext cx="1166221" cy="6578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" t="1" r="-284" b="1"/>
          <a:stretch/>
        </p:blipFill>
        <p:spPr>
          <a:xfrm>
            <a:off x="5940107" y="2995479"/>
            <a:ext cx="1153996" cy="4901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46487">
            <a:off x="660994" y="2797265"/>
            <a:ext cx="811143" cy="8364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6" t="1" r="731" b="4"/>
          <a:stretch/>
        </p:blipFill>
        <p:spPr>
          <a:xfrm>
            <a:off x="1701058" y="2759639"/>
            <a:ext cx="1612159" cy="96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4389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3855720" y="3163713"/>
            <a:ext cx="5187043" cy="2996565"/>
          </a:xfrm>
          <a:prstGeom prst="flowChartAlternate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3400" dirty="0">
                <a:solidFill>
                  <a:srgbClr val="EEECE1">
                    <a:lumMod val="10000"/>
                  </a:srgbClr>
                </a:solidFill>
              </a:rPr>
              <a:t>In cellular respiration, _________ is used to create ____ (energy), which the plant needs to survive.</a:t>
            </a:r>
          </a:p>
        </p:txBody>
      </p:sp>
      <p:sp>
        <p:nvSpPr>
          <p:cNvPr id="2" name="Flowchart: Alternate Process 1"/>
          <p:cNvSpPr/>
          <p:nvPr/>
        </p:nvSpPr>
        <p:spPr>
          <a:xfrm>
            <a:off x="228601" y="231696"/>
            <a:ext cx="5410200" cy="2417683"/>
          </a:xfrm>
          <a:prstGeom prst="flowChartAlternate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400" dirty="0">
                <a:solidFill>
                  <a:schemeClr val="tx2">
                    <a:lumMod val="10000"/>
                  </a:schemeClr>
                </a:solidFill>
              </a:rPr>
              <a:t>In photosynthesis, the energy that is used comes from ________ which is converted into ________.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1367429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>
                    <a:lumMod val="50000"/>
                  </a:schemeClr>
                </a:solidFill>
              </a:rPr>
              <a:t>sunlight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76701" y="3773269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>
                    <a:lumMod val="50000"/>
                  </a:schemeClr>
                </a:solidFill>
              </a:rPr>
              <a:t>glucose</a:t>
            </a:r>
          </a:p>
        </p:txBody>
      </p:sp>
      <p:pic>
        <p:nvPicPr>
          <p:cNvPr id="7" name="Picture 2" descr="https://room114.wikispaces.com/file/view/MitoResp.jpg/31442693/MitoRes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3642544"/>
            <a:ext cx="3282044" cy="25177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4" name="Picture 2" descr="Photosynthesi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985" y="150225"/>
            <a:ext cx="3078615" cy="25644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3495405" y="1905000"/>
            <a:ext cx="1595309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schemeClr val="bg1">
                    <a:lumMod val="50000"/>
                  </a:schemeClr>
                </a:solidFill>
              </a:rPr>
              <a:t>glucose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67400" y="4337447"/>
            <a:ext cx="84433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schemeClr val="bg1">
                    <a:lumMod val="50000"/>
                  </a:schemeClr>
                </a:solidFill>
              </a:rPr>
              <a:t>ATP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hape 13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199830" y="2438400"/>
            <a:ext cx="5792343" cy="2714624"/>
          </a:xfrm>
          <a:prstGeom prst="rect">
            <a:avLst/>
          </a:prstGeom>
          <a:noFill/>
        </p:spPr>
      </p:pic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343355" y="152400"/>
            <a:ext cx="8038645" cy="762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>
              <a:spcBef>
                <a:spcPct val="0"/>
              </a:spcBef>
            </a:pPr>
            <a:r>
              <a:rPr lang="en-US" sz="3200" b="1" spc="-50" dirty="0">
                <a:solidFill>
                  <a:schemeClr val="tx1"/>
                </a:solidFill>
              </a:rPr>
              <a:t>Conservation of Energy and Matter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369279" y="1371600"/>
            <a:ext cx="2678721" cy="5029199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pPr marL="285750" indent="-285750">
              <a:buFont typeface="Calibri" panose="020F050202020403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In this complimentary reaction, 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matter is cycled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.  The atoms are just rearranged.</a:t>
            </a:r>
          </a:p>
          <a:p>
            <a:pPr marL="285750" indent="-285750">
              <a:buFont typeface="Calibri" panose="020F050202020403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REMEMBER… Matter and Energy cannot be created nor destroyed</a:t>
            </a:r>
          </a:p>
        </p:txBody>
      </p:sp>
    </p:spTree>
    <p:extLst>
      <p:ext uri="{BB962C8B-B14F-4D97-AF65-F5344CB8AC3E}">
        <p14:creationId xmlns:p14="http://schemas.microsoft.com/office/powerpoint/2010/main" val="19119957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Alternate Process 5"/>
          <p:cNvSpPr/>
          <p:nvPr/>
        </p:nvSpPr>
        <p:spPr>
          <a:xfrm>
            <a:off x="228600" y="228600"/>
            <a:ext cx="7924800" cy="2145268"/>
          </a:xfrm>
          <a:prstGeom prst="flowChartAlternate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chemeClr val="tx2">
                    <a:lumMod val="10000"/>
                  </a:schemeClr>
                </a:solidFill>
              </a:rPr>
              <a:t>Photosynthesis takes ______________from the air, water and sunlight to create sugar. After this happens, ________ is released back into the air.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0" y="3048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carbon dioxide</a:t>
            </a:r>
          </a:p>
        </p:txBody>
      </p:sp>
      <p:sp>
        <p:nvSpPr>
          <p:cNvPr id="2" name="Flowchart: Alternate Process 1"/>
          <p:cNvSpPr/>
          <p:nvPr/>
        </p:nvSpPr>
        <p:spPr>
          <a:xfrm>
            <a:off x="4206240" y="2800985"/>
            <a:ext cx="4702629" cy="3166824"/>
          </a:xfrm>
          <a:prstGeom prst="flowChartAlternate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chemeClr val="tx2">
                    <a:lumMod val="10000"/>
                  </a:schemeClr>
                </a:solidFill>
              </a:rPr>
              <a:t>Cellular respiration takes the sugars and combines them with _______ to release the energy as ATP. ______________ and water are released.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38800" y="3834825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oxygen</a:t>
            </a:r>
          </a:p>
        </p:txBody>
      </p:sp>
      <p:sp>
        <p:nvSpPr>
          <p:cNvPr id="3" name="Rectangle 2"/>
          <p:cNvSpPr/>
          <p:nvPr/>
        </p:nvSpPr>
        <p:spPr>
          <a:xfrm>
            <a:off x="2971800" y="1219200"/>
            <a:ext cx="13710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oxygen</a:t>
            </a: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30736" y="4724400"/>
            <a:ext cx="28654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Carbon dioxide </a:t>
            </a: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170" name="Picture 2" descr="http://www.bbc.co.uk/schools/gcsebitesize/science/images/addgateway_photosyn1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" r="21151"/>
          <a:stretch/>
        </p:blipFill>
        <p:spPr bwMode="auto">
          <a:xfrm>
            <a:off x="106681" y="2888982"/>
            <a:ext cx="3907799" cy="30967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11"/>
          <a:stretch/>
        </p:blipFill>
        <p:spPr>
          <a:xfrm>
            <a:off x="762000" y="1219200"/>
            <a:ext cx="7086600" cy="53269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7010400" cy="720828"/>
          </a:xfrm>
        </p:spPr>
        <p:txBody>
          <a:bodyPr vert="horz" lIns="91440" tIns="45720" rIns="91440" bIns="45720" rtlCol="0" anchor="b" anchorCtr="0">
            <a:normAutofit fontScale="90000"/>
          </a:bodyPr>
          <a:lstStyle/>
          <a:p>
            <a:pPr>
              <a:spcBef>
                <a:spcPct val="0"/>
              </a:spcBef>
            </a:pPr>
            <a:r>
              <a:rPr lang="en-US" sz="4300" spc="-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Matter is Conserved</a:t>
            </a:r>
          </a:p>
        </p:txBody>
      </p:sp>
    </p:spTree>
    <p:extLst>
      <p:ext uri="{BB962C8B-B14F-4D97-AF65-F5344CB8AC3E}">
        <p14:creationId xmlns:p14="http://schemas.microsoft.com/office/powerpoint/2010/main" val="30347874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24400" y="1484827"/>
            <a:ext cx="4419600" cy="3507343"/>
          </a:xfrm>
          <a:prstGeom prst="flowChartAlternate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2">
                    <a:lumMod val="10000"/>
                  </a:schemeClr>
                </a:solidFill>
              </a:rPr>
              <a:t>Transpiration is the loss of water vapor by plants through the _________.</a:t>
            </a:r>
          </a:p>
        </p:txBody>
      </p:sp>
      <p:pic>
        <p:nvPicPr>
          <p:cNvPr id="11266" name="Picture 2" descr="http://beaverriverwatershed.ca/uploads/images/Kids%20Section/Transpi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" y="1089658"/>
            <a:ext cx="4343400" cy="434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ctangle 1"/>
          <p:cNvSpPr/>
          <p:nvPr/>
        </p:nvSpPr>
        <p:spPr>
          <a:xfrm>
            <a:off x="5867400" y="4038600"/>
            <a:ext cx="19530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stomata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661" y="304800"/>
            <a:ext cx="6093167" cy="3166824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>
                    <a:lumMod val="10000"/>
                  </a:schemeClr>
                </a:solidFill>
              </a:rPr>
              <a:t>First, _______________ strikes the leaf, passes into the leaf, and hits a ______________ inside an individual cell.  </a:t>
            </a:r>
          </a:p>
        </p:txBody>
      </p:sp>
      <p:pic>
        <p:nvPicPr>
          <p:cNvPr id="15364" name="Picture 4" descr="http://plantcell.org.uk/plant_cell_pics/plant_cells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753" y="3679372"/>
            <a:ext cx="4084611" cy="29817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366" name="Picture 6" descr="http://www.cap.nsw.edu.au/bb_site_intro/stage1_Modules/WWS-stage1/images/su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8942" y="724057"/>
            <a:ext cx="1951658" cy="18835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Flowchart: Alternate Process 5"/>
          <p:cNvSpPr/>
          <p:nvPr/>
        </p:nvSpPr>
        <p:spPr>
          <a:xfrm>
            <a:off x="4717258" y="3586843"/>
            <a:ext cx="4227684" cy="3166824"/>
          </a:xfrm>
          <a:prstGeom prst="flowChartAlternate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tx2">
                    <a:lumMod val="10000"/>
                  </a:schemeClr>
                </a:solidFill>
              </a:rPr>
              <a:t>The chlorophyll inside the chloroplast captures the _________ energy.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370114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>
                    <a:lumMod val="50000"/>
                  </a:schemeClr>
                </a:solidFill>
              </a:rPr>
              <a:t>light energy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62400" y="5850612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>
                    <a:lumMod val="50000"/>
                  </a:schemeClr>
                </a:solidFill>
              </a:rPr>
              <a:t>light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5716" y="2028972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>
                    <a:lumMod val="50000"/>
                  </a:schemeClr>
                </a:solidFill>
              </a:rPr>
              <a:t>chloroplast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219200"/>
            <a:ext cx="861060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/>
              <a:t>http://lc.brooklyn.cuny.edu/smarttutor/corc1321/cellular.html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1752600"/>
            <a:ext cx="861060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/>
              <a:t>http://www.growingnewlife.com/index.php?p=1_5_Photosynthesis-Respiration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35280" y="4572000"/>
            <a:ext cx="8610600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/>
              <a:t>http://www.bbc.co.uk/schools/gcsebitesize/science/add_ocr_gateway/green_world/photosynthesisrev1.shtml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3200400"/>
            <a:ext cx="861060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/>
              <a:t>http://www.creation-facts.org/tag/respiration/</a:t>
            </a:r>
          </a:p>
        </p:txBody>
      </p:sp>
      <p:sp>
        <p:nvSpPr>
          <p:cNvPr id="6" name="Rectangle 5"/>
          <p:cNvSpPr/>
          <p:nvPr/>
        </p:nvSpPr>
        <p:spPr>
          <a:xfrm>
            <a:off x="335280" y="3752166"/>
            <a:ext cx="8580120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/>
              <a:t>http://ellerbruch.nmu.edu/classes/cs255w03/cs255students/teabbott/p4/page1.html</a:t>
            </a:r>
          </a:p>
        </p:txBody>
      </p:sp>
      <p:sp>
        <p:nvSpPr>
          <p:cNvPr id="7" name="Rectangle 6"/>
          <p:cNvSpPr/>
          <p:nvPr/>
        </p:nvSpPr>
        <p:spPr>
          <a:xfrm>
            <a:off x="335280" y="2286000"/>
            <a:ext cx="8610600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/>
              <a:t>http://ellerbruch.nmu.edu/classes/cs255w03/cs255students/teabbott/p4/page1.html</a:t>
            </a:r>
          </a:p>
        </p:txBody>
      </p:sp>
      <p:sp>
        <p:nvSpPr>
          <p:cNvPr id="8" name="Rectangle 7"/>
          <p:cNvSpPr/>
          <p:nvPr/>
        </p:nvSpPr>
        <p:spPr>
          <a:xfrm>
            <a:off x="335280" y="5410200"/>
            <a:ext cx="858012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/>
              <a:t>http://www.digitalfrog.com/resources/raingallery.html</a:t>
            </a:r>
          </a:p>
        </p:txBody>
      </p:sp>
      <p:sp>
        <p:nvSpPr>
          <p:cNvPr id="9" name="Rectangle 8"/>
          <p:cNvSpPr/>
          <p:nvPr/>
        </p:nvSpPr>
        <p:spPr>
          <a:xfrm>
            <a:off x="335280" y="5943600"/>
            <a:ext cx="861060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/>
              <a:t>http://commons.wikimedia.org/wiki/File:Photosynthesis_equation.svg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38400" y="141514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0000"/>
                </a:solidFill>
              </a:rPr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10479878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381000" y="685800"/>
            <a:ext cx="8229600" cy="408623"/>
          </a:xfrm>
          <a:prstGeom prst="flowChartAlternate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/>
              <a:t>http://www.daviddarling.info/encyclopedia/P/phloem.html</a:t>
            </a:r>
          </a:p>
        </p:txBody>
      </p:sp>
      <p:sp>
        <p:nvSpPr>
          <p:cNvPr id="3" name="Flowchart: Alternate Process 2"/>
          <p:cNvSpPr/>
          <p:nvPr/>
        </p:nvSpPr>
        <p:spPr>
          <a:xfrm>
            <a:off x="365760" y="1219200"/>
            <a:ext cx="8244840" cy="715089"/>
          </a:xfrm>
          <a:prstGeom prst="flowChartAlternate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/>
              <a:t>http://plantcellbiology.masters.grkraj.org/html/Plant_Cellular_Physiology6-Translocation_Of_Organic_Solutes.htm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365760" y="2044005"/>
            <a:ext cx="8244840" cy="715089"/>
          </a:xfrm>
          <a:prstGeom prst="flowChartAlternate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/>
              <a:t>http://beaverriverwatershed.ca/index.php?page=watersheds-hydrologic-cycle-groundwater</a:t>
            </a:r>
          </a:p>
        </p:txBody>
      </p:sp>
    </p:spTree>
    <p:extLst>
      <p:ext uri="{BB962C8B-B14F-4D97-AF65-F5344CB8AC3E}">
        <p14:creationId xmlns:p14="http://schemas.microsoft.com/office/powerpoint/2010/main" val="3024100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90" b="-1"/>
          <a:stretch/>
        </p:blipFill>
        <p:spPr>
          <a:xfrm>
            <a:off x="3564368" y="76200"/>
            <a:ext cx="5098562" cy="4183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3187234" cy="583924"/>
          </a:xfrm>
        </p:spPr>
        <p:txBody>
          <a:bodyPr vert="horz" lIns="91440" tIns="45720" rIns="91440" bIns="45720" rtlCol="0" anchor="b" anchorCtr="0">
            <a:normAutofit fontScale="90000"/>
          </a:bodyPr>
          <a:lstStyle/>
          <a:p>
            <a:pPr>
              <a:spcBef>
                <a:spcPct val="0"/>
              </a:spcBef>
            </a:pPr>
            <a:r>
              <a:rPr lang="en-US" spc="-50" dirty="0">
                <a:solidFill>
                  <a:schemeClr val="tx1"/>
                </a:solidFill>
              </a:rPr>
              <a:t>Chloroplast</a:t>
            </a:r>
            <a:endParaRPr lang="en-US" sz="2700" spc="-5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76200" y="1347522"/>
            <a:ext cx="2819400" cy="3605478"/>
          </a:xfrm>
        </p:spPr>
        <p:txBody>
          <a:bodyPr vert="horz" lIns="0" tIns="45720" rIns="0" bIns="45720" rtlCol="0" anchor="t" anchorCtr="0">
            <a:normAutofit lnSpcReduction="10000"/>
          </a:bodyPr>
          <a:lstStyle/>
          <a:p>
            <a:pPr>
              <a:buFont typeface="Wingdings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Site of photosynthesis in plant cells</a:t>
            </a:r>
          </a:p>
          <a:p>
            <a:pPr>
              <a:buFont typeface="Wingdings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Chlorophyll in the chloroplasts absorb light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286000"/>
            <a:ext cx="6189482" cy="418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17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9144000" cy="2349579"/>
          </a:xfrm>
          <a:prstGeom prst="flowChartAlternate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2">
                    <a:lumMod val="10000"/>
                  </a:schemeClr>
                </a:solidFill>
              </a:rPr>
              <a:t>Some of the energy is used to split _______ (H</a:t>
            </a:r>
            <a:r>
              <a:rPr lang="en-US" sz="4400" baseline="-25000" dirty="0">
                <a:solidFill>
                  <a:schemeClr val="tx2">
                    <a:lumMod val="10000"/>
                  </a:schemeClr>
                </a:solidFill>
              </a:rPr>
              <a:t>2</a:t>
            </a:r>
            <a:r>
              <a:rPr lang="en-US" sz="4400" dirty="0">
                <a:solidFill>
                  <a:schemeClr val="tx2">
                    <a:lumMod val="10000"/>
                  </a:schemeClr>
                </a:solidFill>
              </a:rPr>
              <a:t>0)  into __________ and _________.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52400" y="997803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>
                    <a:lumMod val="50000"/>
                  </a:schemeClr>
                </a:solidFill>
              </a:rPr>
              <a:t>water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93129" y="997803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>
                    <a:lumMod val="50000"/>
                  </a:schemeClr>
                </a:solidFill>
              </a:rPr>
              <a:t>hydrogen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71800" y="16764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>
                    <a:lumMod val="50000"/>
                  </a:schemeClr>
                </a:solidFill>
              </a:rPr>
              <a:t>oxygen</a:t>
            </a:r>
          </a:p>
        </p:txBody>
      </p:sp>
      <p:pic>
        <p:nvPicPr>
          <p:cNvPr id="16388" name="Picture 4" descr="http://www.princeton.edu/~chm333/2004/Hydrogen/Images/h2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0686" y="3407229"/>
            <a:ext cx="2362200" cy="1459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90" name="Picture 6" descr="http://www.globalwarmingart.com/images/a/a4/Oxygen_Molecule_Vd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6835" y="3222779"/>
            <a:ext cx="2471351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2" descr="http://www.3dchem.com/imagesofmolecules/wa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884034"/>
            <a:ext cx="3324225" cy="2962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0.47083 0.19676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42" y="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0.45261 -0.10324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22" y="-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115" y="304800"/>
            <a:ext cx="3944548" cy="5356384"/>
          </a:xfrm>
          <a:prstGeom prst="flowChartAlternate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2">
                    <a:lumMod val="10000"/>
                  </a:schemeClr>
                </a:solidFill>
              </a:rPr>
              <a:t>_____________</a:t>
            </a:r>
          </a:p>
          <a:p>
            <a:pPr algn="ctr"/>
            <a:endParaRPr lang="en-US" sz="4000" dirty="0">
              <a:solidFill>
                <a:schemeClr val="tx2">
                  <a:lumMod val="10000"/>
                </a:schemeClr>
              </a:solidFill>
            </a:endParaRPr>
          </a:p>
          <a:p>
            <a:pPr algn="ctr"/>
            <a:r>
              <a:rPr lang="en-US" sz="4000" dirty="0">
                <a:solidFill>
                  <a:schemeClr val="tx2">
                    <a:lumMod val="10000"/>
                  </a:schemeClr>
                </a:solidFill>
              </a:rPr>
              <a:t> (CO</a:t>
            </a:r>
            <a:r>
              <a:rPr lang="en-US" sz="4000" baseline="-25000" dirty="0">
                <a:solidFill>
                  <a:schemeClr val="tx2">
                    <a:lumMod val="10000"/>
                  </a:schemeClr>
                </a:solidFill>
              </a:rPr>
              <a:t>2</a:t>
            </a:r>
            <a:r>
              <a:rPr lang="en-US" sz="4000" dirty="0">
                <a:solidFill>
                  <a:schemeClr val="tx2">
                    <a:lumMod val="10000"/>
                  </a:schemeClr>
                </a:solidFill>
              </a:rPr>
              <a:t>)  enters the leaf through the _________ and passes into the chloroplast.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0999" y="3450771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>
                    <a:lumMod val="50000"/>
                  </a:schemeClr>
                </a:solidFill>
              </a:rPr>
              <a:t>stomata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373559"/>
            <a:ext cx="434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>
                    <a:lumMod val="50000"/>
                  </a:schemeClr>
                </a:solidFill>
              </a:rPr>
              <a:t>Carbon dioxide</a:t>
            </a:r>
          </a:p>
        </p:txBody>
      </p:sp>
      <p:pic>
        <p:nvPicPr>
          <p:cNvPr id="18434" name="Picture 2" descr="http://www.digitalfrog.com/resources/archives/le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1109" y="1371600"/>
            <a:ext cx="4207616" cy="4038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36" name="Picture 4" descr="http://www.tennoji-h.oku.ed.jp/tennoji/oka/2004/carbon%20dioxid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0190" y="1295400"/>
            <a:ext cx="764397" cy="457200"/>
          </a:xfrm>
          <a:prstGeom prst="rect">
            <a:avLst/>
          </a:prstGeom>
          <a:noFill/>
        </p:spPr>
      </p:pic>
      <p:pic>
        <p:nvPicPr>
          <p:cNvPr id="7" name="Picture 4" descr="http://www.tennoji-h.oku.ed.jp/tennoji/oka/2004/carbon%20dioxid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-762000"/>
            <a:ext cx="509598" cy="304800"/>
          </a:xfrm>
          <a:prstGeom prst="rect">
            <a:avLst/>
          </a:prstGeom>
          <a:noFill/>
        </p:spPr>
      </p:pic>
      <p:pic>
        <p:nvPicPr>
          <p:cNvPr id="8" name="Picture 4" descr="http://www.tennoji-h.oku.ed.jp/tennoji/oka/2004/carbon%20dioxid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-762000"/>
            <a:ext cx="509598" cy="304800"/>
          </a:xfrm>
          <a:prstGeom prst="rect">
            <a:avLst/>
          </a:prstGeom>
          <a:noFill/>
        </p:spPr>
      </p:pic>
      <p:pic>
        <p:nvPicPr>
          <p:cNvPr id="9" name="Picture 4" descr="http://www.tennoji-h.oku.ed.jp/tennoji/oka/2004/carbon%20dioxid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0600" y="-609600"/>
            <a:ext cx="533400" cy="319036"/>
          </a:xfrm>
          <a:prstGeom prst="rect">
            <a:avLst/>
          </a:prstGeom>
          <a:noFill/>
        </p:spPr>
      </p:pic>
      <p:pic>
        <p:nvPicPr>
          <p:cNvPr id="10" name="Picture 4" descr="http://www.tennoji-h.oku.ed.jp/tennoji/oka/2004/carbon%20dioxid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7391400"/>
            <a:ext cx="509598" cy="304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L 0.18056 0.77778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8" y="3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11111E-6 L -0.11111 0.77778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56" y="3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-0.3125 0.79884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25" y="3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 L 0.24722 -0.36667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61" y="-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24642"/>
            <a:ext cx="5510895" cy="4408716"/>
          </a:xfrm>
          <a:prstGeom prst="rect">
            <a:avLst/>
          </a:prstGeom>
        </p:spPr>
      </p:pic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5894614" y="1333459"/>
            <a:ext cx="2767693" cy="10880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en-US" sz="4800" b="1" spc="-50" dirty="0"/>
              <a:t>Stomata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5894614" y="2506436"/>
            <a:ext cx="2767693" cy="2752635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/>
          <a:p>
            <a:pPr marL="285750" indent="-285750">
              <a:buFont typeface="Calibri" panose="020F0502020204030204" pitchFamily="34" charset="0"/>
              <a:buChar char="•"/>
            </a:pPr>
            <a:r>
              <a:rPr lang="en-US" sz="2800" dirty="0">
                <a:latin typeface="+mj-lt"/>
              </a:rPr>
              <a:t>Guard Cells on the underside of Leaves </a:t>
            </a:r>
          </a:p>
          <a:p>
            <a:pPr marL="285750" indent="-285750">
              <a:buFont typeface="Calibri" panose="020F0502020204030204" pitchFamily="34" charset="0"/>
              <a:buChar char="•"/>
            </a:pPr>
            <a:r>
              <a:rPr lang="en-US" sz="2800" dirty="0">
                <a:latin typeface="+mj-lt"/>
              </a:rPr>
              <a:t>open and close to let CO</a:t>
            </a:r>
            <a:r>
              <a:rPr lang="en-US" sz="2000" dirty="0">
                <a:latin typeface="+mj-lt"/>
              </a:rPr>
              <a:t>2</a:t>
            </a:r>
            <a:r>
              <a:rPr lang="en-US" sz="2800" dirty="0">
                <a:latin typeface="+mj-lt"/>
              </a:rPr>
              <a:t> in and O</a:t>
            </a:r>
            <a:r>
              <a:rPr lang="en-US" sz="2000" dirty="0">
                <a:latin typeface="+mj-lt"/>
              </a:rPr>
              <a:t>2</a:t>
            </a:r>
            <a:r>
              <a:rPr lang="en-US" sz="2800" dirty="0">
                <a:latin typeface="+mj-lt"/>
              </a:rPr>
              <a:t> out.</a:t>
            </a:r>
          </a:p>
          <a:p>
            <a:pPr>
              <a:spcAft>
                <a:spcPts val="11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415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8" r="12840" b="-1"/>
          <a:stretch/>
        </p:blipFill>
        <p:spPr>
          <a:xfrm>
            <a:off x="1912034" y="2895600"/>
            <a:ext cx="3689688" cy="28828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6558"/>
          <a:stretch/>
        </p:blipFill>
        <p:spPr>
          <a:xfrm>
            <a:off x="107744" y="457201"/>
            <a:ext cx="3434536" cy="3209424"/>
          </a:xfrm>
          <a:custGeom>
            <a:avLst/>
            <a:gdLst>
              <a:gd name="connsiteX0" fmla="*/ 0 w 4113440"/>
              <a:gd name="connsiteY0" fmla="*/ 0 h 3843844"/>
              <a:gd name="connsiteX1" fmla="*/ 4113440 w 4113440"/>
              <a:gd name="connsiteY1" fmla="*/ 0 h 3843844"/>
              <a:gd name="connsiteX2" fmla="*/ 4113440 w 4113440"/>
              <a:gd name="connsiteY2" fmla="*/ 3027024 h 3843844"/>
              <a:gd name="connsiteX3" fmla="*/ 2157388 w 4113440"/>
              <a:gd name="connsiteY3" fmla="*/ 3027024 h 3843844"/>
              <a:gd name="connsiteX4" fmla="*/ 2157388 w 4113440"/>
              <a:gd name="connsiteY4" fmla="*/ 3843844 h 3843844"/>
              <a:gd name="connsiteX5" fmla="*/ 0 w 4113440"/>
              <a:gd name="connsiteY5" fmla="*/ 3843844 h 3843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3440" h="3843844">
                <a:moveTo>
                  <a:pt x="0" y="0"/>
                </a:moveTo>
                <a:lnTo>
                  <a:pt x="4113440" y="0"/>
                </a:lnTo>
                <a:lnTo>
                  <a:pt x="4113440" y="3027024"/>
                </a:lnTo>
                <a:lnTo>
                  <a:pt x="2157388" y="3027024"/>
                </a:lnTo>
                <a:lnTo>
                  <a:pt x="2157388" y="3843844"/>
                </a:lnTo>
                <a:lnTo>
                  <a:pt x="0" y="3843844"/>
                </a:lnTo>
                <a:close/>
              </a:path>
            </a:pathLst>
          </a:cu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3" r="-7" b="5027"/>
          <a:stretch/>
        </p:blipFill>
        <p:spPr>
          <a:xfrm>
            <a:off x="228600" y="4534453"/>
            <a:ext cx="2239747" cy="18624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3" r="5921" b="-2"/>
          <a:stretch/>
        </p:blipFill>
        <p:spPr>
          <a:xfrm>
            <a:off x="3655248" y="648858"/>
            <a:ext cx="2086809" cy="24076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2057" y="1066800"/>
            <a:ext cx="3085080" cy="3034284"/>
          </a:xfrm>
        </p:spPr>
        <p:txBody>
          <a:bodyPr vert="horz" lIns="91440" tIns="45720" rIns="91440" bIns="45720" rtlCol="0" anchor="b" anchorCtr="0">
            <a:normAutofit fontScale="90000"/>
          </a:bodyPr>
          <a:lstStyle/>
          <a:p>
            <a:pPr>
              <a:spcBef>
                <a:spcPct val="0"/>
              </a:spcBef>
            </a:pPr>
            <a:r>
              <a:rPr lang="en-US" sz="4200" spc="-50">
                <a:solidFill>
                  <a:schemeClr val="tx1">
                    <a:lumMod val="85000"/>
                    <a:lumOff val="15000"/>
                  </a:schemeClr>
                </a:solidFill>
              </a:rPr>
              <a:t>I couldn’t decide which photo to use…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2057" y="4198964"/>
            <a:ext cx="2927268" cy="1668435"/>
          </a:xfrm>
        </p:spPr>
        <p:txBody>
          <a:bodyPr vert="horz" lIns="91440" tIns="45720" rIns="91440" bIns="45720" rtlCol="0" anchor="t" anchorCtr="0">
            <a:normAutofit fontScale="92500" lnSpcReduction="20000"/>
          </a:bodyPr>
          <a:lstStyle/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US" cap="all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Science is so cool……like magic but real</a:t>
            </a:r>
          </a:p>
        </p:txBody>
      </p:sp>
    </p:spTree>
    <p:extLst>
      <p:ext uri="{BB962C8B-B14F-4D97-AF65-F5344CB8AC3E}">
        <p14:creationId xmlns:p14="http://schemas.microsoft.com/office/powerpoint/2010/main" val="5865594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Custom 1">
      <a:dk1>
        <a:srgbClr val="FF0000"/>
      </a:dk1>
      <a:lt1>
        <a:sysClr val="window" lastClr="FFFFFF"/>
      </a:lt1>
      <a:dk2>
        <a:srgbClr val="00B05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3836</TotalTime>
  <Words>1119</Words>
  <Application>Microsoft Office PowerPoint</Application>
  <PresentationFormat>On-screen Show (4:3)</PresentationFormat>
  <Paragraphs>137</Paragraphs>
  <Slides>41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Calibri</vt:lpstr>
      <vt:lpstr>Franklin Gothic Book</vt:lpstr>
      <vt:lpstr>Franklin Gothic Medium</vt:lpstr>
      <vt:lpstr>Helvetica Neue Light</vt:lpstr>
      <vt:lpstr>Wingdings</vt:lpstr>
      <vt:lpstr>Wingdings 2</vt:lpstr>
      <vt:lpstr>Trek</vt:lpstr>
      <vt:lpstr>PowerPoint Presentation</vt:lpstr>
      <vt:lpstr>PowerPoint Presentation</vt:lpstr>
      <vt:lpstr>Carbon Cycle</vt:lpstr>
      <vt:lpstr>PowerPoint Presentation</vt:lpstr>
      <vt:lpstr>Chloroplast</vt:lpstr>
      <vt:lpstr>PowerPoint Presentation</vt:lpstr>
      <vt:lpstr>PowerPoint Presentation</vt:lpstr>
      <vt:lpstr>Stomata</vt:lpstr>
      <vt:lpstr>I couldn’t decide which photo to use… </vt:lpstr>
      <vt:lpstr>PowerPoint Presentation</vt:lpstr>
      <vt:lpstr>PowerPoint Presentation</vt:lpstr>
      <vt:lpstr>Photosynthesis converts light energy into usable chemical energy.</vt:lpstr>
      <vt:lpstr>Reactants</vt:lpstr>
      <vt:lpstr>1. The energy in sunlight splits the water molecules</vt:lpstr>
      <vt:lpstr>2. The Hydrogen atoms combine with Carbon Dioxide to form Glucose</vt:lpstr>
      <vt:lpstr>3. The Oxygen from water is a waste product </vt:lpstr>
      <vt:lpstr>Products </vt:lpstr>
      <vt:lpstr>Photosynthesis Equation</vt:lpstr>
      <vt:lpstr>Summary</vt:lpstr>
      <vt:lpstr>Factors that Affect the Rate of Photosynthesis</vt:lpstr>
      <vt:lpstr>Seasonal Carbon Flux</vt:lpstr>
      <vt:lpstr>PowerPoint Presentation</vt:lpstr>
      <vt:lpstr>PowerPoint Presentation</vt:lpstr>
      <vt:lpstr>PowerPoint Presentation</vt:lpstr>
      <vt:lpstr>PowerPoint Presentation</vt:lpstr>
      <vt:lpstr>Cellular Respiration</vt:lpstr>
      <vt:lpstr>PowerPoint Presentation</vt:lpstr>
      <vt:lpstr>PowerPoint Presentation</vt:lpstr>
      <vt:lpstr>PowerPoint Presentation</vt:lpstr>
      <vt:lpstr>Reactants</vt:lpstr>
      <vt:lpstr>1. The Glucose molecule is broken down into Hydrogen and Carbon Dioxide</vt:lpstr>
      <vt:lpstr>2. The Hydrogen molecules form bonds with the Oxygen we breathe in, forming water.</vt:lpstr>
      <vt:lpstr>Products </vt:lpstr>
      <vt:lpstr>Cellular Respiration Equation</vt:lpstr>
      <vt:lpstr>PowerPoint Presentation</vt:lpstr>
      <vt:lpstr>Conservation of Energy and Matter</vt:lpstr>
      <vt:lpstr>PowerPoint Presentation</vt:lpstr>
      <vt:lpstr>Matter is Conserved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Miles</dc:creator>
  <cp:lastModifiedBy>Martinez, Mary</cp:lastModifiedBy>
  <cp:revision>59</cp:revision>
  <dcterms:created xsi:type="dcterms:W3CDTF">2010-05-07T02:36:08Z</dcterms:created>
  <dcterms:modified xsi:type="dcterms:W3CDTF">2023-09-04T17:43:13Z</dcterms:modified>
</cp:coreProperties>
</file>