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Canva Sans Bold" panose="020B0803030501040103" pitchFamily="34" charset="0"/>
      <p:regular r:id="rId23"/>
      <p:bold r:id="rId24"/>
    </p:embeddedFont>
    <p:embeddedFont>
      <p:font typeface="CS Gordon Serif" pitchFamily="2" charset="0"/>
      <p:regular r:id="rId25"/>
    </p:embeddedFont>
    <p:embeddedFont>
      <p:font typeface="Kollektif" panose="020B0604020101010102" pitchFamily="34" charset="77"/>
      <p:regular r:id="rId26"/>
    </p:embeddedFont>
    <p:embeddedFont>
      <p:font typeface="Kollektif Bold" panose="020B0604020101010102" pitchFamily="34" charset="77"/>
      <p:regular r:id="rId27"/>
      <p:bold r:id="rId28"/>
    </p:embeddedFont>
    <p:embeddedFont>
      <p:font typeface="League Spartan" pitchFamily="2" charset="77"/>
      <p:regular r:id="rId29"/>
      <p:bold r:id="rId30"/>
    </p:embeddedFont>
    <p:embeddedFont>
      <p:font typeface="Livvic Bold" pitchFamily="2" charset="77"/>
      <p:regular r:id="rId31"/>
      <p:bold r:id="rId32"/>
    </p:embeddedFont>
    <p:embeddedFont>
      <p:font typeface="Livvic Semi-Bold" pitchFamily="2" charset="77"/>
      <p:regular r:id="rId33"/>
      <p:bold r:id="rId34"/>
    </p:embeddedFont>
    <p:embeddedFont>
      <p:font typeface="Organic" pitchFamily="2" charset="77"/>
      <p:regular r:id="rId35"/>
    </p:embeddedFont>
    <p:embeddedFont>
      <p:font typeface="Yellowtail" panose="02000503000000000000" pitchFamily="2"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20" autoAdjust="0"/>
  </p:normalViewPr>
  <p:slideViewPr>
    <p:cSldViewPr>
      <p:cViewPr varScale="1">
        <p:scale>
          <a:sx n="68" d="100"/>
          <a:sy n="68" d="100"/>
        </p:scale>
        <p:origin x="1000" y="2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heme" Target="theme/theme1.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41F6F-7A10-9442-A16C-C0B925F952B8}" type="datetimeFigureOut">
              <a:rPr lang="en-US" smtClean="0"/>
              <a:t>8/30/23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171371-65B0-9C4C-B64E-A1882B509FAB}" type="slidenum">
              <a:rPr lang="en-US" smtClean="0"/>
              <a:t>‹#›</a:t>
            </a:fld>
            <a:endParaRPr lang="en-US"/>
          </a:p>
        </p:txBody>
      </p:sp>
    </p:spTree>
    <p:extLst>
      <p:ext uri="{BB962C8B-B14F-4D97-AF65-F5344CB8AC3E}">
        <p14:creationId xmlns:p14="http://schemas.microsoft.com/office/powerpoint/2010/main" val="3877864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can be removed by the teacher! I just included it so it can be categorized correctly! </a:t>
            </a:r>
          </a:p>
        </p:txBody>
      </p:sp>
      <p:sp>
        <p:nvSpPr>
          <p:cNvPr id="4" name="Slide Number Placeholder 3"/>
          <p:cNvSpPr>
            <a:spLocks noGrp="1"/>
          </p:cNvSpPr>
          <p:nvPr>
            <p:ph type="sldNum" sz="quarter" idx="5"/>
          </p:nvPr>
        </p:nvSpPr>
        <p:spPr/>
        <p:txBody>
          <a:bodyPr/>
          <a:lstStyle/>
          <a:p>
            <a:fld id="{BF171371-65B0-9C4C-B64E-A1882B509FAB}" type="slidenum">
              <a:rPr lang="en-US" smtClean="0"/>
              <a:t>2</a:t>
            </a:fld>
            <a:endParaRPr lang="en-US"/>
          </a:p>
        </p:txBody>
      </p:sp>
    </p:spTree>
    <p:extLst>
      <p:ext uri="{BB962C8B-B14F-4D97-AF65-F5344CB8AC3E}">
        <p14:creationId xmlns:p14="http://schemas.microsoft.com/office/powerpoint/2010/main" val="2347291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171371-65B0-9C4C-B64E-A1882B509FAB}" type="slidenum">
              <a:rPr lang="en-US" smtClean="0"/>
              <a:t>16</a:t>
            </a:fld>
            <a:endParaRPr lang="en-US"/>
          </a:p>
        </p:txBody>
      </p:sp>
    </p:spTree>
    <p:extLst>
      <p:ext uri="{BB962C8B-B14F-4D97-AF65-F5344CB8AC3E}">
        <p14:creationId xmlns:p14="http://schemas.microsoft.com/office/powerpoint/2010/main" val="3189702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section, I plan to talk about how usually we think of plants as green, </a:t>
            </a:r>
            <a:r>
              <a:rPr lang="en-US" dirty="0" err="1"/>
              <a:t>photosynthesizers</a:t>
            </a:r>
            <a:r>
              <a:rPr lang="en-US" dirty="0"/>
              <a:t>, but nature can be interesting! We usually talk about the process of photosynthesis and how plants get their nutrients from the sun. Carnivorous plants are a little different than most plants. I have “adaptations” bolded because it is an important science vocabulary term. </a:t>
            </a:r>
          </a:p>
        </p:txBody>
      </p:sp>
      <p:sp>
        <p:nvSpPr>
          <p:cNvPr id="4" name="Slide Number Placeholder 3"/>
          <p:cNvSpPr>
            <a:spLocks noGrp="1"/>
          </p:cNvSpPr>
          <p:nvPr>
            <p:ph type="sldNum" sz="quarter" idx="5"/>
          </p:nvPr>
        </p:nvSpPr>
        <p:spPr/>
        <p:txBody>
          <a:bodyPr/>
          <a:lstStyle/>
          <a:p>
            <a:fld id="{BF171371-65B0-9C4C-B64E-A1882B509FAB}" type="slidenum">
              <a:rPr lang="en-US" smtClean="0"/>
              <a:t>4</a:t>
            </a:fld>
            <a:endParaRPr lang="en-US"/>
          </a:p>
        </p:txBody>
      </p:sp>
    </p:spTree>
    <p:extLst>
      <p:ext uri="{BB962C8B-B14F-4D97-AF65-F5344CB8AC3E}">
        <p14:creationId xmlns:p14="http://schemas.microsoft.com/office/powerpoint/2010/main" val="2473401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again, hammer home the concept that carnivorous plants are different from most plants because they do not just photosynthesize, they also need other nutrients from insects and other small animals. </a:t>
            </a:r>
          </a:p>
        </p:txBody>
      </p:sp>
      <p:sp>
        <p:nvSpPr>
          <p:cNvPr id="4" name="Slide Number Placeholder 3"/>
          <p:cNvSpPr>
            <a:spLocks noGrp="1"/>
          </p:cNvSpPr>
          <p:nvPr>
            <p:ph type="sldNum" sz="quarter" idx="5"/>
          </p:nvPr>
        </p:nvSpPr>
        <p:spPr/>
        <p:txBody>
          <a:bodyPr/>
          <a:lstStyle/>
          <a:p>
            <a:fld id="{BF171371-65B0-9C4C-B64E-A1882B509FAB}" type="slidenum">
              <a:rPr lang="en-US" smtClean="0"/>
              <a:t>5</a:t>
            </a:fld>
            <a:endParaRPr lang="en-US"/>
          </a:p>
        </p:txBody>
      </p:sp>
    </p:spTree>
    <p:extLst>
      <p:ext uri="{BB962C8B-B14F-4D97-AF65-F5344CB8AC3E}">
        <p14:creationId xmlns:p14="http://schemas.microsoft.com/office/powerpoint/2010/main" val="3162344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might introduce some additional science terms here such as biome and habitat that students may have heard in previous science classes. </a:t>
            </a:r>
          </a:p>
        </p:txBody>
      </p:sp>
      <p:sp>
        <p:nvSpPr>
          <p:cNvPr id="4" name="Slide Number Placeholder 3"/>
          <p:cNvSpPr>
            <a:spLocks noGrp="1"/>
          </p:cNvSpPr>
          <p:nvPr>
            <p:ph type="sldNum" sz="quarter" idx="5"/>
          </p:nvPr>
        </p:nvSpPr>
        <p:spPr/>
        <p:txBody>
          <a:bodyPr/>
          <a:lstStyle/>
          <a:p>
            <a:fld id="{BF171371-65B0-9C4C-B64E-A1882B509FAB}" type="slidenum">
              <a:rPr lang="en-US" smtClean="0"/>
              <a:t>6</a:t>
            </a:fld>
            <a:endParaRPr lang="en-US"/>
          </a:p>
        </p:txBody>
      </p:sp>
    </p:spTree>
    <p:extLst>
      <p:ext uri="{BB962C8B-B14F-4D97-AF65-F5344CB8AC3E}">
        <p14:creationId xmlns:p14="http://schemas.microsoft.com/office/powerpoint/2010/main" val="269293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 quick review. I will gauge the students understanding of the concept or add more review on coordinate planes if needed. </a:t>
            </a:r>
          </a:p>
        </p:txBody>
      </p:sp>
      <p:sp>
        <p:nvSpPr>
          <p:cNvPr id="4" name="Slide Number Placeholder 3"/>
          <p:cNvSpPr>
            <a:spLocks noGrp="1"/>
          </p:cNvSpPr>
          <p:nvPr>
            <p:ph type="sldNum" sz="quarter" idx="5"/>
          </p:nvPr>
        </p:nvSpPr>
        <p:spPr/>
        <p:txBody>
          <a:bodyPr/>
          <a:lstStyle/>
          <a:p>
            <a:fld id="{BF171371-65B0-9C4C-B64E-A1882B509FAB}" type="slidenum">
              <a:rPr lang="en-US" smtClean="0"/>
              <a:t>7</a:t>
            </a:fld>
            <a:endParaRPr lang="en-US"/>
          </a:p>
        </p:txBody>
      </p:sp>
    </p:spTree>
    <p:extLst>
      <p:ext uri="{BB962C8B-B14F-4D97-AF65-F5344CB8AC3E}">
        <p14:creationId xmlns:p14="http://schemas.microsoft.com/office/powerpoint/2010/main" val="3364897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time can be adjusted based on class size or needs of students. </a:t>
            </a:r>
          </a:p>
        </p:txBody>
      </p:sp>
      <p:sp>
        <p:nvSpPr>
          <p:cNvPr id="4" name="Slide Number Placeholder 3"/>
          <p:cNvSpPr>
            <a:spLocks noGrp="1"/>
          </p:cNvSpPr>
          <p:nvPr>
            <p:ph type="sldNum" sz="quarter" idx="5"/>
          </p:nvPr>
        </p:nvSpPr>
        <p:spPr/>
        <p:txBody>
          <a:bodyPr/>
          <a:lstStyle/>
          <a:p>
            <a:fld id="{BF171371-65B0-9C4C-B64E-A1882B509FAB}" type="slidenum">
              <a:rPr lang="en-US" smtClean="0"/>
              <a:t>8</a:t>
            </a:fld>
            <a:endParaRPr lang="en-US"/>
          </a:p>
        </p:txBody>
      </p:sp>
    </p:spTree>
    <p:extLst>
      <p:ext uri="{BB962C8B-B14F-4D97-AF65-F5344CB8AC3E}">
        <p14:creationId xmlns:p14="http://schemas.microsoft.com/office/powerpoint/2010/main" val="3271858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more information online about the SBG. There are some interesting videos that could be added to this slide to give students a more in-depth understanding. </a:t>
            </a:r>
          </a:p>
        </p:txBody>
      </p:sp>
      <p:sp>
        <p:nvSpPr>
          <p:cNvPr id="4" name="Slide Number Placeholder 3"/>
          <p:cNvSpPr>
            <a:spLocks noGrp="1"/>
          </p:cNvSpPr>
          <p:nvPr>
            <p:ph type="sldNum" sz="quarter" idx="5"/>
          </p:nvPr>
        </p:nvSpPr>
        <p:spPr/>
        <p:txBody>
          <a:bodyPr/>
          <a:lstStyle/>
          <a:p>
            <a:fld id="{BF171371-65B0-9C4C-B64E-A1882B509FAB}" type="slidenum">
              <a:rPr lang="en-US" smtClean="0"/>
              <a:t>10</a:t>
            </a:fld>
            <a:endParaRPr lang="en-US"/>
          </a:p>
        </p:txBody>
      </p:sp>
    </p:spTree>
    <p:extLst>
      <p:ext uri="{BB962C8B-B14F-4D97-AF65-F5344CB8AC3E}">
        <p14:creationId xmlns:p14="http://schemas.microsoft.com/office/powerpoint/2010/main" val="4189111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plan on making this a really interactive class discussion with the students. </a:t>
            </a:r>
          </a:p>
        </p:txBody>
      </p:sp>
      <p:sp>
        <p:nvSpPr>
          <p:cNvPr id="4" name="Slide Number Placeholder 3"/>
          <p:cNvSpPr>
            <a:spLocks noGrp="1"/>
          </p:cNvSpPr>
          <p:nvPr>
            <p:ph type="sldNum" sz="quarter" idx="5"/>
          </p:nvPr>
        </p:nvSpPr>
        <p:spPr/>
        <p:txBody>
          <a:bodyPr/>
          <a:lstStyle/>
          <a:p>
            <a:fld id="{BF171371-65B0-9C4C-B64E-A1882B509FAB}" type="slidenum">
              <a:rPr lang="en-US" smtClean="0"/>
              <a:t>12</a:t>
            </a:fld>
            <a:endParaRPr lang="en-US"/>
          </a:p>
        </p:txBody>
      </p:sp>
    </p:spTree>
    <p:extLst>
      <p:ext uri="{BB962C8B-B14F-4D97-AF65-F5344CB8AC3E}">
        <p14:creationId xmlns:p14="http://schemas.microsoft.com/office/powerpoint/2010/main" val="1238066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activity is a great way to apply other standards in literacy. You can edit this prompt to make it an argumentative essay or an informational letter. </a:t>
            </a:r>
          </a:p>
        </p:txBody>
      </p:sp>
      <p:sp>
        <p:nvSpPr>
          <p:cNvPr id="4" name="Slide Number Placeholder 3"/>
          <p:cNvSpPr>
            <a:spLocks noGrp="1"/>
          </p:cNvSpPr>
          <p:nvPr>
            <p:ph type="sldNum" sz="quarter" idx="5"/>
          </p:nvPr>
        </p:nvSpPr>
        <p:spPr/>
        <p:txBody>
          <a:bodyPr/>
          <a:lstStyle/>
          <a:p>
            <a:fld id="{BF171371-65B0-9C4C-B64E-A1882B509FAB}" type="slidenum">
              <a:rPr lang="en-US" smtClean="0"/>
              <a:t>13</a:t>
            </a:fld>
            <a:endParaRPr lang="en-US"/>
          </a:p>
        </p:txBody>
      </p:sp>
    </p:spTree>
    <p:extLst>
      <p:ext uri="{BB962C8B-B14F-4D97-AF65-F5344CB8AC3E}">
        <p14:creationId xmlns:p14="http://schemas.microsoft.com/office/powerpoint/2010/main" val="3940990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0.svg"/><Relationship Id="rId4" Type="http://schemas.openxmlformats.org/officeDocument/2006/relationships/image" Target="../media/image9.sv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1329"/>
        </a:solidFill>
        <a:effectLst/>
      </p:bgPr>
    </p:bg>
    <p:spTree>
      <p:nvGrpSpPr>
        <p:cNvPr id="1" name=""/>
        <p:cNvGrpSpPr/>
        <p:nvPr/>
      </p:nvGrpSpPr>
      <p:grpSpPr>
        <a:xfrm>
          <a:off x="0" y="0"/>
          <a:ext cx="0" cy="0"/>
          <a:chOff x="0" y="0"/>
          <a:chExt cx="0" cy="0"/>
        </a:xfrm>
      </p:grpSpPr>
      <p:sp>
        <p:nvSpPr>
          <p:cNvPr id="2" name="Freeform 2"/>
          <p:cNvSpPr/>
          <p:nvPr/>
        </p:nvSpPr>
        <p:spPr>
          <a:xfrm rot="-5400000">
            <a:off x="9114800" y="1113800"/>
            <a:ext cx="10508686" cy="7837714"/>
          </a:xfrm>
          <a:custGeom>
            <a:avLst/>
            <a:gdLst/>
            <a:ahLst/>
            <a:cxnLst/>
            <a:rect l="l" t="t" r="r" b="b"/>
            <a:pathLst>
              <a:path w="10508686" h="7837714">
                <a:moveTo>
                  <a:pt x="0" y="0"/>
                </a:moveTo>
                <a:lnTo>
                  <a:pt x="10508686" y="0"/>
                </a:lnTo>
                <a:lnTo>
                  <a:pt x="10508686" y="7837714"/>
                </a:lnTo>
                <a:lnTo>
                  <a:pt x="0" y="7837714"/>
                </a:lnTo>
                <a:lnTo>
                  <a:pt x="0" y="0"/>
                </a:lnTo>
                <a:close/>
              </a:path>
            </a:pathLst>
          </a:custGeom>
          <a:blipFill>
            <a:blip r:embed="rId2">
              <a:extLst>
                <a:ext uri="{96DAC541-7B7A-43D3-8B79-37D633B846F1}">
                  <asvg:svgBlip xmlns:asvg="http://schemas.microsoft.com/office/drawing/2016/SVG/main" r:embed="rId3"/>
                </a:ext>
              </a:extLst>
            </a:blip>
            <a:stretch>
              <a:fillRect t="-9609"/>
            </a:stretch>
          </a:blipFill>
        </p:spPr>
      </p:sp>
      <p:sp>
        <p:nvSpPr>
          <p:cNvPr id="3" name="Freeform 3"/>
          <p:cNvSpPr/>
          <p:nvPr/>
        </p:nvSpPr>
        <p:spPr>
          <a:xfrm rot="-5400000">
            <a:off x="-3065002" y="3065002"/>
            <a:ext cx="14426620" cy="8296616"/>
          </a:xfrm>
          <a:custGeom>
            <a:avLst/>
            <a:gdLst/>
            <a:ahLst/>
            <a:cxnLst/>
            <a:rect l="l" t="t" r="r" b="b"/>
            <a:pathLst>
              <a:path w="14426620" h="8296616">
                <a:moveTo>
                  <a:pt x="0" y="0"/>
                </a:moveTo>
                <a:lnTo>
                  <a:pt x="14426620" y="0"/>
                </a:lnTo>
                <a:lnTo>
                  <a:pt x="14426620" y="8296616"/>
                </a:lnTo>
                <a:lnTo>
                  <a:pt x="0" y="8296616"/>
                </a:lnTo>
                <a:lnTo>
                  <a:pt x="0" y="0"/>
                </a:lnTo>
                <a:close/>
              </a:path>
            </a:pathLst>
          </a:custGeom>
          <a:blipFill>
            <a:blip r:embed="rId4"/>
            <a:stretch>
              <a:fillRect b="-19763"/>
            </a:stretch>
          </a:blipFill>
        </p:spPr>
      </p:sp>
      <p:sp>
        <p:nvSpPr>
          <p:cNvPr id="4" name="Freeform 4"/>
          <p:cNvSpPr/>
          <p:nvPr/>
        </p:nvSpPr>
        <p:spPr>
          <a:xfrm rot="-5400000">
            <a:off x="1395395" y="1673451"/>
            <a:ext cx="2040636" cy="7058802"/>
          </a:xfrm>
          <a:custGeom>
            <a:avLst/>
            <a:gdLst/>
            <a:ahLst/>
            <a:cxnLst/>
            <a:rect l="l" t="t" r="r" b="b"/>
            <a:pathLst>
              <a:path w="2040636" h="7058802">
                <a:moveTo>
                  <a:pt x="0" y="0"/>
                </a:moveTo>
                <a:lnTo>
                  <a:pt x="2040636" y="0"/>
                </a:lnTo>
                <a:lnTo>
                  <a:pt x="2040636" y="7058802"/>
                </a:lnTo>
                <a:lnTo>
                  <a:pt x="0" y="70588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2864435" y="3767640"/>
            <a:ext cx="4846124" cy="4114800"/>
          </a:xfrm>
          <a:custGeom>
            <a:avLst/>
            <a:gdLst/>
            <a:ahLst/>
            <a:cxnLst/>
            <a:rect l="l" t="t" r="r" b="b"/>
            <a:pathLst>
              <a:path w="4846124" h="4114800">
                <a:moveTo>
                  <a:pt x="0" y="0"/>
                </a:moveTo>
                <a:lnTo>
                  <a:pt x="4846124" y="0"/>
                </a:lnTo>
                <a:lnTo>
                  <a:pt x="484612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AutoShape 6"/>
          <p:cNvSpPr/>
          <p:nvPr/>
        </p:nvSpPr>
        <p:spPr>
          <a:xfrm>
            <a:off x="9845665" y="5212377"/>
            <a:ext cx="5548002" cy="3627"/>
          </a:xfrm>
          <a:prstGeom prst="line">
            <a:avLst/>
          </a:prstGeom>
          <a:ln w="19050" cap="flat">
            <a:solidFill>
              <a:srgbClr val="F4DDB5"/>
            </a:solidFill>
            <a:prstDash val="solid"/>
            <a:headEnd type="none" w="sm" len="sm"/>
            <a:tailEnd type="none" w="sm" len="sm"/>
          </a:ln>
        </p:spPr>
      </p:sp>
      <p:sp>
        <p:nvSpPr>
          <p:cNvPr id="7" name="TextBox 7"/>
          <p:cNvSpPr txBox="1"/>
          <p:nvPr/>
        </p:nvSpPr>
        <p:spPr>
          <a:xfrm>
            <a:off x="8138323" y="425221"/>
            <a:ext cx="8962684" cy="3098140"/>
          </a:xfrm>
          <a:prstGeom prst="rect">
            <a:avLst/>
          </a:prstGeom>
        </p:spPr>
        <p:txBody>
          <a:bodyPr lIns="0" tIns="0" rIns="0" bIns="0" rtlCol="0" anchor="t">
            <a:spAutoFit/>
          </a:bodyPr>
          <a:lstStyle/>
          <a:p>
            <a:pPr algn="ctr">
              <a:lnSpc>
                <a:spcPts val="12461"/>
              </a:lnSpc>
            </a:pPr>
            <a:r>
              <a:rPr lang="en-US" sz="8901" spc="445">
                <a:solidFill>
                  <a:srgbClr val="FFAF00"/>
                </a:solidFill>
                <a:latin typeface="Livvic Semi-Bold"/>
              </a:rPr>
              <a:t>CARNIVOROUS PLANTS...</a:t>
            </a:r>
          </a:p>
        </p:txBody>
      </p:sp>
      <p:sp>
        <p:nvSpPr>
          <p:cNvPr id="8" name="TextBox 8"/>
          <p:cNvSpPr txBox="1"/>
          <p:nvPr/>
        </p:nvSpPr>
        <p:spPr>
          <a:xfrm>
            <a:off x="9240502" y="3605715"/>
            <a:ext cx="6758327" cy="1377949"/>
          </a:xfrm>
          <a:prstGeom prst="rect">
            <a:avLst/>
          </a:prstGeom>
        </p:spPr>
        <p:txBody>
          <a:bodyPr lIns="0" tIns="0" rIns="0" bIns="0" rtlCol="0" anchor="t">
            <a:spAutoFit/>
          </a:bodyPr>
          <a:lstStyle/>
          <a:p>
            <a:pPr algn="ctr">
              <a:lnSpc>
                <a:spcPts val="11200"/>
              </a:lnSpc>
            </a:pPr>
            <a:r>
              <a:rPr lang="en-US" sz="8000">
                <a:solidFill>
                  <a:srgbClr val="3C7F72"/>
                </a:solidFill>
                <a:latin typeface="Livvic Semi-Bold"/>
              </a:rPr>
              <a:t>IN SPACE!</a:t>
            </a:r>
          </a:p>
        </p:txBody>
      </p:sp>
      <p:sp>
        <p:nvSpPr>
          <p:cNvPr id="9" name="TextBox 9"/>
          <p:cNvSpPr txBox="1"/>
          <p:nvPr/>
        </p:nvSpPr>
        <p:spPr>
          <a:xfrm>
            <a:off x="9516047" y="7608321"/>
            <a:ext cx="6207237" cy="1927860"/>
          </a:xfrm>
          <a:prstGeom prst="rect">
            <a:avLst/>
          </a:prstGeom>
        </p:spPr>
        <p:txBody>
          <a:bodyPr lIns="0" tIns="0" rIns="0" bIns="0" rtlCol="0" anchor="t">
            <a:spAutoFit/>
          </a:bodyPr>
          <a:lstStyle/>
          <a:p>
            <a:pPr algn="ctr">
              <a:lnSpc>
                <a:spcPts val="5040"/>
              </a:lnSpc>
            </a:pPr>
            <a:r>
              <a:rPr lang="en-US" sz="3600">
                <a:solidFill>
                  <a:srgbClr val="F4DDB5"/>
                </a:solidFill>
                <a:latin typeface="Yellowtail"/>
              </a:rPr>
              <a:t>Amanda Mayo &amp; Lexi Grimmett </a:t>
            </a:r>
          </a:p>
          <a:p>
            <a:pPr algn="ctr">
              <a:lnSpc>
                <a:spcPts val="5040"/>
              </a:lnSpc>
            </a:pPr>
            <a:r>
              <a:rPr lang="en-US" sz="3600">
                <a:solidFill>
                  <a:srgbClr val="F4DDB5"/>
                </a:solidFill>
                <a:latin typeface="Yellowtail"/>
              </a:rPr>
              <a:t>Bayou Academy </a:t>
            </a:r>
          </a:p>
          <a:p>
            <a:pPr algn="ctr">
              <a:lnSpc>
                <a:spcPts val="5040"/>
              </a:lnSpc>
            </a:pPr>
            <a:r>
              <a:rPr lang="en-US" sz="3600">
                <a:solidFill>
                  <a:srgbClr val="F4DDB5"/>
                </a:solidFill>
                <a:latin typeface="Yellowtail"/>
              </a:rPr>
              <a:t>Cleveland, MS </a:t>
            </a:r>
          </a:p>
        </p:txBody>
      </p:sp>
      <p:sp>
        <p:nvSpPr>
          <p:cNvPr id="10" name="TextBox 10"/>
          <p:cNvSpPr txBox="1"/>
          <p:nvPr/>
        </p:nvSpPr>
        <p:spPr>
          <a:xfrm>
            <a:off x="7944651" y="5492460"/>
            <a:ext cx="9350029" cy="1898650"/>
          </a:xfrm>
          <a:prstGeom prst="rect">
            <a:avLst/>
          </a:prstGeom>
        </p:spPr>
        <p:txBody>
          <a:bodyPr lIns="0" tIns="0" rIns="0" bIns="0" rtlCol="0" anchor="t">
            <a:spAutoFit/>
          </a:bodyPr>
          <a:lstStyle/>
          <a:p>
            <a:pPr algn="ctr">
              <a:lnSpc>
                <a:spcPts val="7700"/>
              </a:lnSpc>
            </a:pPr>
            <a:r>
              <a:rPr lang="en-US" sz="5000">
                <a:solidFill>
                  <a:srgbClr val="FFFAEF"/>
                </a:solidFill>
                <a:latin typeface="CS Gordon Serif"/>
              </a:rPr>
              <a:t>FEATURING: 5TH GRADE STEM SKILLS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11329"/>
        </a:solidFill>
        <a:effectLst/>
      </p:bgPr>
    </p:bg>
    <p:spTree>
      <p:nvGrpSpPr>
        <p:cNvPr id="1" name=""/>
        <p:cNvGrpSpPr/>
        <p:nvPr/>
      </p:nvGrpSpPr>
      <p:grpSpPr>
        <a:xfrm>
          <a:off x="0" y="0"/>
          <a:ext cx="0" cy="0"/>
          <a:chOff x="0" y="0"/>
          <a:chExt cx="0" cy="0"/>
        </a:xfrm>
      </p:grpSpPr>
      <p:sp>
        <p:nvSpPr>
          <p:cNvPr id="2" name="Freeform 2"/>
          <p:cNvSpPr/>
          <p:nvPr/>
        </p:nvSpPr>
        <p:spPr>
          <a:xfrm rot="5400000">
            <a:off x="15218664" y="1614099"/>
            <a:ext cx="2040636" cy="7058802"/>
          </a:xfrm>
          <a:custGeom>
            <a:avLst/>
            <a:gdLst/>
            <a:ahLst/>
            <a:cxnLst/>
            <a:rect l="l" t="t" r="r" b="b"/>
            <a:pathLst>
              <a:path w="2040636" h="7058802">
                <a:moveTo>
                  <a:pt x="0" y="0"/>
                </a:moveTo>
                <a:lnTo>
                  <a:pt x="2040636" y="0"/>
                </a:lnTo>
                <a:lnTo>
                  <a:pt x="2040636" y="7058802"/>
                </a:lnTo>
                <a:lnTo>
                  <a:pt x="0" y="70588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a:grpSpLocks noChangeAspect="1"/>
          </p:cNvGrpSpPr>
          <p:nvPr/>
        </p:nvGrpSpPr>
        <p:grpSpPr>
          <a:xfrm>
            <a:off x="10081342" y="2947143"/>
            <a:ext cx="7658310" cy="4392714"/>
            <a:chOff x="0" y="0"/>
            <a:chExt cx="7981950" cy="4578350"/>
          </a:xfrm>
        </p:grpSpPr>
        <p:sp>
          <p:nvSpPr>
            <p:cNvPr id="4" name="Freeform 4"/>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5" name="Freeform 5"/>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6" name="Freeform 6"/>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7" name="Freeform 7"/>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id="8" name="Freeform 8"/>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5"/>
              <a:stretch>
                <a:fillRect t="-20305" b="-20305"/>
              </a:stretch>
            </a:blipFill>
          </p:spPr>
        </p:sp>
      </p:grpSp>
      <p:sp>
        <p:nvSpPr>
          <p:cNvPr id="9" name="TextBox 9"/>
          <p:cNvSpPr txBox="1"/>
          <p:nvPr/>
        </p:nvSpPr>
        <p:spPr>
          <a:xfrm>
            <a:off x="8594157" y="732916"/>
            <a:ext cx="6875136" cy="1633221"/>
          </a:xfrm>
          <a:prstGeom prst="rect">
            <a:avLst/>
          </a:prstGeom>
        </p:spPr>
        <p:txBody>
          <a:bodyPr lIns="0" tIns="0" rIns="0" bIns="0" rtlCol="0" anchor="t">
            <a:spAutoFit/>
          </a:bodyPr>
          <a:lstStyle/>
          <a:p>
            <a:pPr>
              <a:lnSpc>
                <a:spcPts val="6579"/>
              </a:lnSpc>
            </a:pPr>
            <a:r>
              <a:rPr lang="en-US" sz="4699">
                <a:solidFill>
                  <a:srgbClr val="FFAF00"/>
                </a:solidFill>
                <a:latin typeface="Kollektif Bold"/>
              </a:rPr>
              <a:t>Surface Biology and Geology </a:t>
            </a:r>
          </a:p>
        </p:txBody>
      </p:sp>
      <p:sp>
        <p:nvSpPr>
          <p:cNvPr id="10" name="TextBox 10"/>
          <p:cNvSpPr txBox="1"/>
          <p:nvPr/>
        </p:nvSpPr>
        <p:spPr>
          <a:xfrm>
            <a:off x="1363205" y="1137412"/>
            <a:ext cx="6704430" cy="1228724"/>
          </a:xfrm>
          <a:prstGeom prst="rect">
            <a:avLst/>
          </a:prstGeom>
        </p:spPr>
        <p:txBody>
          <a:bodyPr lIns="0" tIns="0" rIns="0" bIns="0" rtlCol="0" anchor="t">
            <a:spAutoFit/>
          </a:bodyPr>
          <a:lstStyle/>
          <a:p>
            <a:pPr>
              <a:lnSpc>
                <a:spcPts val="8999"/>
              </a:lnSpc>
            </a:pPr>
            <a:r>
              <a:rPr lang="en-US" sz="9999">
                <a:solidFill>
                  <a:srgbClr val="3C7F72"/>
                </a:solidFill>
                <a:latin typeface="Livvic Bold"/>
              </a:rPr>
              <a:t>NASA SBG</a:t>
            </a:r>
          </a:p>
        </p:txBody>
      </p:sp>
      <p:sp>
        <p:nvSpPr>
          <p:cNvPr id="11" name="TextBox 11"/>
          <p:cNvSpPr txBox="1"/>
          <p:nvPr/>
        </p:nvSpPr>
        <p:spPr>
          <a:xfrm>
            <a:off x="785698" y="2801493"/>
            <a:ext cx="9052642" cy="6715125"/>
          </a:xfrm>
          <a:prstGeom prst="rect">
            <a:avLst/>
          </a:prstGeom>
        </p:spPr>
        <p:txBody>
          <a:bodyPr lIns="0" tIns="0" rIns="0" bIns="0" rtlCol="0" anchor="t">
            <a:spAutoFit/>
          </a:bodyPr>
          <a:lstStyle/>
          <a:p>
            <a:pPr>
              <a:lnSpc>
                <a:spcPts val="6617"/>
              </a:lnSpc>
            </a:pPr>
            <a:r>
              <a:rPr lang="en-US" sz="5514">
                <a:solidFill>
                  <a:srgbClr val="F4DDB5"/>
                </a:solidFill>
                <a:latin typeface="Kollektif"/>
              </a:rPr>
              <a:t>"One of the goals of SGB is to quantify the distribution of the functional traits, functional types, and composition of vegetation and marine biomass, spatially and over time in the United States."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11329"/>
        </a:solidFill>
        <a:effectLst/>
      </p:bgPr>
    </p:bg>
    <p:spTree>
      <p:nvGrpSpPr>
        <p:cNvPr id="1" name=""/>
        <p:cNvGrpSpPr/>
        <p:nvPr/>
      </p:nvGrpSpPr>
      <p:grpSpPr>
        <a:xfrm>
          <a:off x="0" y="0"/>
          <a:ext cx="0" cy="0"/>
          <a:chOff x="0" y="0"/>
          <a:chExt cx="0" cy="0"/>
        </a:xfrm>
      </p:grpSpPr>
      <p:sp>
        <p:nvSpPr>
          <p:cNvPr id="2" name="Freeform 2"/>
          <p:cNvSpPr/>
          <p:nvPr/>
        </p:nvSpPr>
        <p:spPr>
          <a:xfrm rot="5400000">
            <a:off x="15866669" y="4892054"/>
            <a:ext cx="2040636" cy="7058802"/>
          </a:xfrm>
          <a:custGeom>
            <a:avLst/>
            <a:gdLst/>
            <a:ahLst/>
            <a:cxnLst/>
            <a:rect l="l" t="t" r="r" b="b"/>
            <a:pathLst>
              <a:path w="2040636" h="7058802">
                <a:moveTo>
                  <a:pt x="0" y="0"/>
                </a:moveTo>
                <a:lnTo>
                  <a:pt x="2040636" y="0"/>
                </a:lnTo>
                <a:lnTo>
                  <a:pt x="2040636" y="7058802"/>
                </a:lnTo>
                <a:lnTo>
                  <a:pt x="0" y="70588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a:grpSpLocks noChangeAspect="1"/>
          </p:cNvGrpSpPr>
          <p:nvPr/>
        </p:nvGrpSpPr>
        <p:grpSpPr>
          <a:xfrm>
            <a:off x="11342826" y="6555910"/>
            <a:ext cx="6504826" cy="3731090"/>
            <a:chOff x="0" y="0"/>
            <a:chExt cx="7981950" cy="4578350"/>
          </a:xfrm>
        </p:grpSpPr>
        <p:sp>
          <p:nvSpPr>
            <p:cNvPr id="4" name="Freeform 4"/>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5" name="Freeform 5"/>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6" name="Freeform 6"/>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7" name="Freeform 7"/>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id="8" name="Freeform 8"/>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4"/>
              <a:stretch>
                <a:fillRect t="-20305" b="-20305"/>
              </a:stretch>
            </a:blipFill>
          </p:spPr>
        </p:sp>
      </p:grpSp>
      <p:sp>
        <p:nvSpPr>
          <p:cNvPr id="9" name="TextBox 9"/>
          <p:cNvSpPr txBox="1"/>
          <p:nvPr/>
        </p:nvSpPr>
        <p:spPr>
          <a:xfrm>
            <a:off x="1558148" y="772821"/>
            <a:ext cx="16289504" cy="1228724"/>
          </a:xfrm>
          <a:prstGeom prst="rect">
            <a:avLst/>
          </a:prstGeom>
        </p:spPr>
        <p:txBody>
          <a:bodyPr lIns="0" tIns="0" rIns="0" bIns="0" rtlCol="0" anchor="t">
            <a:spAutoFit/>
          </a:bodyPr>
          <a:lstStyle/>
          <a:p>
            <a:pPr>
              <a:lnSpc>
                <a:spcPts val="8999"/>
              </a:lnSpc>
            </a:pPr>
            <a:r>
              <a:rPr lang="en-US" sz="9999">
                <a:solidFill>
                  <a:srgbClr val="3C7F72"/>
                </a:solidFill>
                <a:latin typeface="Livvic Bold"/>
              </a:rPr>
              <a:t>NASA PLANT RESEARCH</a:t>
            </a:r>
          </a:p>
        </p:txBody>
      </p:sp>
      <p:sp>
        <p:nvSpPr>
          <p:cNvPr id="10" name="TextBox 10"/>
          <p:cNvSpPr txBox="1"/>
          <p:nvPr/>
        </p:nvSpPr>
        <p:spPr>
          <a:xfrm>
            <a:off x="1352702" y="2574248"/>
            <a:ext cx="10314126" cy="6867525"/>
          </a:xfrm>
          <a:prstGeom prst="rect">
            <a:avLst/>
          </a:prstGeom>
        </p:spPr>
        <p:txBody>
          <a:bodyPr lIns="0" tIns="0" rIns="0" bIns="0" rtlCol="0" anchor="t">
            <a:spAutoFit/>
          </a:bodyPr>
          <a:lstStyle/>
          <a:p>
            <a:pPr>
              <a:lnSpc>
                <a:spcPts val="6768"/>
              </a:lnSpc>
            </a:pPr>
            <a:r>
              <a:rPr lang="en-US" sz="5640">
                <a:solidFill>
                  <a:srgbClr val="F4DDB5"/>
                </a:solidFill>
                <a:latin typeface="Kollektif"/>
              </a:rPr>
              <a:t>This means that scientists at NASA are looking for </a:t>
            </a:r>
            <a:r>
              <a:rPr lang="en-US" sz="5640">
                <a:solidFill>
                  <a:srgbClr val="F4DDB5"/>
                </a:solidFill>
                <a:latin typeface="Kollektif Bold"/>
              </a:rPr>
              <a:t>organisms</a:t>
            </a:r>
            <a:r>
              <a:rPr lang="en-US" sz="5640">
                <a:solidFill>
                  <a:srgbClr val="F4DDB5"/>
                </a:solidFill>
                <a:latin typeface="Kollektif"/>
              </a:rPr>
              <a:t> that have different </a:t>
            </a:r>
            <a:r>
              <a:rPr lang="en-US" sz="5640">
                <a:solidFill>
                  <a:srgbClr val="F4DDB5"/>
                </a:solidFill>
                <a:latin typeface="Kollektif Bold"/>
              </a:rPr>
              <a:t>traits </a:t>
            </a:r>
            <a:r>
              <a:rPr lang="en-US" sz="5640">
                <a:solidFill>
                  <a:srgbClr val="F4DDB5"/>
                </a:solidFill>
                <a:latin typeface="Kollektif"/>
              </a:rPr>
              <a:t>that may be able to live in a variety of locations, maybe one day including space. Do you think carnivorous plants can live in a variety of locations?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11329"/>
        </a:solidFill>
        <a:effectLst/>
      </p:bgPr>
    </p:bg>
    <p:spTree>
      <p:nvGrpSpPr>
        <p:cNvPr id="1" name=""/>
        <p:cNvGrpSpPr/>
        <p:nvPr/>
      </p:nvGrpSpPr>
      <p:grpSpPr>
        <a:xfrm>
          <a:off x="0" y="0"/>
          <a:ext cx="0" cy="0"/>
          <a:chOff x="0" y="0"/>
          <a:chExt cx="0" cy="0"/>
        </a:xfrm>
      </p:grpSpPr>
      <p:sp>
        <p:nvSpPr>
          <p:cNvPr id="2" name="Freeform 2"/>
          <p:cNvSpPr/>
          <p:nvPr/>
        </p:nvSpPr>
        <p:spPr>
          <a:xfrm rot="5400000" flipV="1">
            <a:off x="9143235" y="1469080"/>
            <a:ext cx="10508686" cy="8590850"/>
          </a:xfrm>
          <a:custGeom>
            <a:avLst/>
            <a:gdLst/>
            <a:ahLst/>
            <a:cxnLst/>
            <a:rect l="l" t="t" r="r" b="b"/>
            <a:pathLst>
              <a:path w="10508686" h="8590850">
                <a:moveTo>
                  <a:pt x="0" y="8590850"/>
                </a:moveTo>
                <a:lnTo>
                  <a:pt x="10508686" y="8590850"/>
                </a:lnTo>
                <a:lnTo>
                  <a:pt x="10508686" y="0"/>
                </a:lnTo>
                <a:lnTo>
                  <a:pt x="0" y="0"/>
                </a:lnTo>
                <a:lnTo>
                  <a:pt x="0" y="859085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a:grpSpLocks noChangeAspect="1"/>
          </p:cNvGrpSpPr>
          <p:nvPr/>
        </p:nvGrpSpPr>
        <p:grpSpPr>
          <a:xfrm>
            <a:off x="14554335" y="3208922"/>
            <a:ext cx="2679514" cy="5359028"/>
            <a:chOff x="0" y="0"/>
            <a:chExt cx="3175000" cy="6350000"/>
          </a:xfrm>
        </p:grpSpPr>
        <p:sp>
          <p:nvSpPr>
            <p:cNvPr id="4" name="Freeform 4"/>
            <p:cNvSpPr/>
            <p:nvPr/>
          </p:nvSpPr>
          <p:spPr>
            <a:xfrm>
              <a:off x="0" y="0"/>
              <a:ext cx="3175000" cy="6350000"/>
            </a:xfrm>
            <a:custGeom>
              <a:avLst/>
              <a:gdLst/>
              <a:ahLst/>
              <a:cxnLst/>
              <a:rect l="l" t="t" r="r" b="b"/>
              <a:pathLst>
                <a:path w="3175000" h="6350000">
                  <a:moveTo>
                    <a:pt x="2667000" y="6350000"/>
                  </a:moveTo>
                  <a:lnTo>
                    <a:pt x="508000" y="6350000"/>
                  </a:lnTo>
                  <a:cubicBezTo>
                    <a:pt x="227330" y="6350000"/>
                    <a:pt x="0" y="6122670"/>
                    <a:pt x="0" y="5842000"/>
                  </a:cubicBezTo>
                  <a:lnTo>
                    <a:pt x="0" y="508000"/>
                  </a:lnTo>
                  <a:cubicBezTo>
                    <a:pt x="0" y="227330"/>
                    <a:pt x="227330" y="0"/>
                    <a:pt x="508000" y="0"/>
                  </a:cubicBezTo>
                  <a:lnTo>
                    <a:pt x="2667000" y="0"/>
                  </a:lnTo>
                  <a:cubicBezTo>
                    <a:pt x="2947670" y="0"/>
                    <a:pt x="3175000" y="227330"/>
                    <a:pt x="3175000" y="508000"/>
                  </a:cubicBezTo>
                  <a:lnTo>
                    <a:pt x="3175000" y="5842000"/>
                  </a:lnTo>
                  <a:cubicBezTo>
                    <a:pt x="3175000" y="6122670"/>
                    <a:pt x="2947670" y="6350000"/>
                    <a:pt x="2667000" y="6350000"/>
                  </a:cubicBezTo>
                  <a:close/>
                </a:path>
              </a:pathLst>
            </a:custGeom>
            <a:blipFill>
              <a:blip r:embed="rId5"/>
              <a:stretch>
                <a:fillRect l="-100273" r="-100273"/>
              </a:stretch>
            </a:blipFill>
          </p:spPr>
        </p:sp>
      </p:grpSp>
      <p:grpSp>
        <p:nvGrpSpPr>
          <p:cNvPr id="5" name="Group 5"/>
          <p:cNvGrpSpPr>
            <a:grpSpLocks noChangeAspect="1"/>
          </p:cNvGrpSpPr>
          <p:nvPr/>
        </p:nvGrpSpPr>
        <p:grpSpPr>
          <a:xfrm>
            <a:off x="11659323" y="3208922"/>
            <a:ext cx="2679514" cy="5359028"/>
            <a:chOff x="0" y="0"/>
            <a:chExt cx="3175000" cy="6350000"/>
          </a:xfrm>
        </p:grpSpPr>
        <p:sp>
          <p:nvSpPr>
            <p:cNvPr id="6" name="Freeform 6"/>
            <p:cNvSpPr/>
            <p:nvPr/>
          </p:nvSpPr>
          <p:spPr>
            <a:xfrm>
              <a:off x="0" y="0"/>
              <a:ext cx="3175000" cy="6350000"/>
            </a:xfrm>
            <a:custGeom>
              <a:avLst/>
              <a:gdLst/>
              <a:ahLst/>
              <a:cxnLst/>
              <a:rect l="l" t="t" r="r" b="b"/>
              <a:pathLst>
                <a:path w="3175000" h="6350000">
                  <a:moveTo>
                    <a:pt x="2667000" y="6350000"/>
                  </a:moveTo>
                  <a:lnTo>
                    <a:pt x="508000" y="6350000"/>
                  </a:lnTo>
                  <a:cubicBezTo>
                    <a:pt x="227330" y="6350000"/>
                    <a:pt x="0" y="6122670"/>
                    <a:pt x="0" y="5842000"/>
                  </a:cubicBezTo>
                  <a:lnTo>
                    <a:pt x="0" y="508000"/>
                  </a:lnTo>
                  <a:cubicBezTo>
                    <a:pt x="0" y="227330"/>
                    <a:pt x="227330" y="0"/>
                    <a:pt x="508000" y="0"/>
                  </a:cubicBezTo>
                  <a:lnTo>
                    <a:pt x="2667000" y="0"/>
                  </a:lnTo>
                  <a:cubicBezTo>
                    <a:pt x="2947670" y="0"/>
                    <a:pt x="3175000" y="227330"/>
                    <a:pt x="3175000" y="508000"/>
                  </a:cubicBezTo>
                  <a:lnTo>
                    <a:pt x="3175000" y="5842000"/>
                  </a:lnTo>
                  <a:cubicBezTo>
                    <a:pt x="3175000" y="6122670"/>
                    <a:pt x="2947670" y="6350000"/>
                    <a:pt x="2667000" y="6350000"/>
                  </a:cubicBezTo>
                  <a:close/>
                </a:path>
              </a:pathLst>
            </a:custGeom>
            <a:blipFill>
              <a:blip r:embed="rId6"/>
              <a:stretch>
                <a:fillRect l="-100273" r="-100273"/>
              </a:stretch>
            </a:blipFill>
          </p:spPr>
        </p:sp>
      </p:grpSp>
      <p:grpSp>
        <p:nvGrpSpPr>
          <p:cNvPr id="7" name="Group 7"/>
          <p:cNvGrpSpPr>
            <a:grpSpLocks noChangeAspect="1"/>
          </p:cNvGrpSpPr>
          <p:nvPr/>
        </p:nvGrpSpPr>
        <p:grpSpPr>
          <a:xfrm>
            <a:off x="8763638" y="3208922"/>
            <a:ext cx="2679514" cy="5359028"/>
            <a:chOff x="0" y="0"/>
            <a:chExt cx="3175000" cy="6350000"/>
          </a:xfrm>
        </p:grpSpPr>
        <p:sp>
          <p:nvSpPr>
            <p:cNvPr id="8" name="Freeform 8"/>
            <p:cNvSpPr/>
            <p:nvPr/>
          </p:nvSpPr>
          <p:spPr>
            <a:xfrm>
              <a:off x="0" y="0"/>
              <a:ext cx="3175000" cy="6350000"/>
            </a:xfrm>
            <a:custGeom>
              <a:avLst/>
              <a:gdLst/>
              <a:ahLst/>
              <a:cxnLst/>
              <a:rect l="l" t="t" r="r" b="b"/>
              <a:pathLst>
                <a:path w="3175000" h="6350000">
                  <a:moveTo>
                    <a:pt x="2667000" y="6350000"/>
                  </a:moveTo>
                  <a:lnTo>
                    <a:pt x="508000" y="6350000"/>
                  </a:lnTo>
                  <a:cubicBezTo>
                    <a:pt x="227330" y="6350000"/>
                    <a:pt x="0" y="6122670"/>
                    <a:pt x="0" y="5842000"/>
                  </a:cubicBezTo>
                  <a:lnTo>
                    <a:pt x="0" y="508000"/>
                  </a:lnTo>
                  <a:cubicBezTo>
                    <a:pt x="0" y="227330"/>
                    <a:pt x="227330" y="0"/>
                    <a:pt x="508000" y="0"/>
                  </a:cubicBezTo>
                  <a:lnTo>
                    <a:pt x="2667000" y="0"/>
                  </a:lnTo>
                  <a:cubicBezTo>
                    <a:pt x="2947670" y="0"/>
                    <a:pt x="3175000" y="227330"/>
                    <a:pt x="3175000" y="508000"/>
                  </a:cubicBezTo>
                  <a:lnTo>
                    <a:pt x="3175000" y="5842000"/>
                  </a:lnTo>
                  <a:cubicBezTo>
                    <a:pt x="3175000" y="6122670"/>
                    <a:pt x="2947670" y="6350000"/>
                    <a:pt x="2667000" y="6350000"/>
                  </a:cubicBezTo>
                  <a:close/>
                </a:path>
              </a:pathLst>
            </a:custGeom>
            <a:blipFill>
              <a:blip r:embed="rId7"/>
              <a:stretch>
                <a:fillRect l="-83505" r="-83505"/>
              </a:stretch>
            </a:blipFill>
          </p:spPr>
        </p:sp>
      </p:grpSp>
      <p:sp>
        <p:nvSpPr>
          <p:cNvPr id="9" name="TextBox 9"/>
          <p:cNvSpPr txBox="1"/>
          <p:nvPr/>
        </p:nvSpPr>
        <p:spPr>
          <a:xfrm>
            <a:off x="1028700" y="901986"/>
            <a:ext cx="13966225" cy="1298588"/>
          </a:xfrm>
          <a:prstGeom prst="rect">
            <a:avLst/>
          </a:prstGeom>
        </p:spPr>
        <p:txBody>
          <a:bodyPr lIns="0" tIns="0" rIns="0" bIns="0" rtlCol="0" anchor="t">
            <a:spAutoFit/>
          </a:bodyPr>
          <a:lstStyle/>
          <a:p>
            <a:pPr>
              <a:lnSpc>
                <a:spcPts val="5000"/>
              </a:lnSpc>
            </a:pPr>
            <a:r>
              <a:rPr lang="en-US" sz="5000">
                <a:solidFill>
                  <a:srgbClr val="FF7F2A"/>
                </a:solidFill>
                <a:latin typeface="Kollektif Bold"/>
              </a:rPr>
              <a:t>Based on your maps....Would carnivorous plants be a good candidate for SGB research? </a:t>
            </a:r>
          </a:p>
        </p:txBody>
      </p:sp>
      <p:sp>
        <p:nvSpPr>
          <p:cNvPr id="10" name="TextBox 10"/>
          <p:cNvSpPr txBox="1"/>
          <p:nvPr/>
        </p:nvSpPr>
        <p:spPr>
          <a:xfrm>
            <a:off x="1028700" y="2907111"/>
            <a:ext cx="6983113" cy="5953125"/>
          </a:xfrm>
          <a:prstGeom prst="rect">
            <a:avLst/>
          </a:prstGeom>
        </p:spPr>
        <p:txBody>
          <a:bodyPr lIns="0" tIns="0" rIns="0" bIns="0" rtlCol="0" anchor="t">
            <a:spAutoFit/>
          </a:bodyPr>
          <a:lstStyle/>
          <a:p>
            <a:pPr>
              <a:lnSpc>
                <a:spcPts val="5851"/>
              </a:lnSpc>
            </a:pPr>
            <a:r>
              <a:rPr lang="en-US" sz="4876">
                <a:solidFill>
                  <a:srgbClr val="F4DDB5"/>
                </a:solidFill>
                <a:latin typeface="Kollektif"/>
              </a:rPr>
              <a:t>What would make them good candidates for research </a:t>
            </a:r>
          </a:p>
          <a:p>
            <a:pPr>
              <a:lnSpc>
                <a:spcPts val="5851"/>
              </a:lnSpc>
            </a:pPr>
            <a:endParaRPr lang="en-US" sz="4876">
              <a:solidFill>
                <a:srgbClr val="F4DDB5"/>
              </a:solidFill>
              <a:latin typeface="Kollektif"/>
            </a:endParaRPr>
          </a:p>
          <a:p>
            <a:pPr>
              <a:lnSpc>
                <a:spcPts val="5851"/>
              </a:lnSpc>
            </a:pPr>
            <a:endParaRPr lang="en-US" sz="4876">
              <a:solidFill>
                <a:srgbClr val="F4DDB5"/>
              </a:solidFill>
              <a:latin typeface="Kollektif"/>
            </a:endParaRPr>
          </a:p>
          <a:p>
            <a:pPr>
              <a:lnSpc>
                <a:spcPts val="5851"/>
              </a:lnSpc>
            </a:pPr>
            <a:r>
              <a:rPr lang="en-US" sz="4876">
                <a:solidFill>
                  <a:srgbClr val="F4DDB5"/>
                </a:solidFill>
                <a:latin typeface="Kollektif"/>
              </a:rPr>
              <a:t>What would make them bad candidates for SGB research?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1132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731447" y="462522"/>
            <a:ext cx="4085381" cy="4085365"/>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6817" r="-6817"/>
              </a:stretch>
            </a:blipFill>
          </p:spPr>
        </p:sp>
      </p:grpSp>
      <p:sp>
        <p:nvSpPr>
          <p:cNvPr id="4" name="TextBox 4"/>
          <p:cNvSpPr txBox="1"/>
          <p:nvPr/>
        </p:nvSpPr>
        <p:spPr>
          <a:xfrm>
            <a:off x="1363205" y="756412"/>
            <a:ext cx="10048441" cy="8215735"/>
          </a:xfrm>
          <a:prstGeom prst="rect">
            <a:avLst/>
          </a:prstGeom>
        </p:spPr>
        <p:txBody>
          <a:bodyPr lIns="0" tIns="0" rIns="0" bIns="0" rtlCol="0" anchor="t">
            <a:spAutoFit/>
          </a:bodyPr>
          <a:lstStyle/>
          <a:p>
            <a:pPr>
              <a:lnSpc>
                <a:spcPts val="6259"/>
              </a:lnSpc>
            </a:pPr>
            <a:r>
              <a:rPr lang="en-US" sz="4470">
                <a:solidFill>
                  <a:srgbClr val="3C7F72"/>
                </a:solidFill>
                <a:latin typeface="Organic"/>
              </a:rPr>
              <a:t>IN YOUR PACKET, WRITE A LETTER TO NASA EXPLAINING WHY OR WHY NOT CARNIVOROUS PLANTS WOULD BE GOOD CANDIDATES FOR RESEARCH ABOUT DIFFERENT REGIONS OF THE UNITED STATES . </a:t>
            </a:r>
          </a:p>
          <a:p>
            <a:pPr>
              <a:lnSpc>
                <a:spcPts val="6819"/>
              </a:lnSpc>
            </a:pPr>
            <a:endParaRPr lang="en-US" sz="4470">
              <a:solidFill>
                <a:srgbClr val="3C7F72"/>
              </a:solidFill>
              <a:latin typeface="Organic"/>
            </a:endParaRPr>
          </a:p>
          <a:p>
            <a:pPr>
              <a:lnSpc>
                <a:spcPts val="6819"/>
              </a:lnSpc>
            </a:pPr>
            <a:r>
              <a:rPr lang="en-US" sz="4870">
                <a:solidFill>
                  <a:srgbClr val="3C7F72"/>
                </a:solidFill>
                <a:latin typeface="Organic"/>
              </a:rPr>
              <a:t>HERE ARE SOME IDEAS FOR VOCABULARY WORDS YOU CAN USE IN YOUR LETTER: TRAITS, PHOTOSYNTHESIS, CARNIVOROUS, ADAPTATION, DISTRIBUTION, &amp; MAP. </a:t>
            </a:r>
          </a:p>
        </p:txBody>
      </p:sp>
      <p:sp>
        <p:nvSpPr>
          <p:cNvPr id="5" name="Freeform 5"/>
          <p:cNvSpPr/>
          <p:nvPr/>
        </p:nvSpPr>
        <p:spPr>
          <a:xfrm>
            <a:off x="12731447" y="5143500"/>
            <a:ext cx="5029200" cy="4114800"/>
          </a:xfrm>
          <a:custGeom>
            <a:avLst/>
            <a:gdLst/>
            <a:ahLst/>
            <a:cxnLst/>
            <a:rect l="l" t="t" r="r" b="b"/>
            <a:pathLst>
              <a:path w="5029200" h="4114800">
                <a:moveTo>
                  <a:pt x="0" y="0"/>
                </a:moveTo>
                <a:lnTo>
                  <a:pt x="5029200" y="0"/>
                </a:lnTo>
                <a:lnTo>
                  <a:pt x="50292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11329"/>
        </a:solidFill>
        <a:effectLst/>
      </p:bgPr>
    </p:bg>
    <p:spTree>
      <p:nvGrpSpPr>
        <p:cNvPr id="1" name=""/>
        <p:cNvGrpSpPr/>
        <p:nvPr/>
      </p:nvGrpSpPr>
      <p:grpSpPr>
        <a:xfrm>
          <a:off x="0" y="0"/>
          <a:ext cx="0" cy="0"/>
          <a:chOff x="0" y="0"/>
          <a:chExt cx="0" cy="0"/>
        </a:xfrm>
      </p:grpSpPr>
      <p:sp>
        <p:nvSpPr>
          <p:cNvPr id="2" name="Freeform 2"/>
          <p:cNvSpPr/>
          <p:nvPr/>
        </p:nvSpPr>
        <p:spPr>
          <a:xfrm rot="-10800000">
            <a:off x="-3998515" y="-4131137"/>
            <a:ext cx="7997029" cy="8026216"/>
          </a:xfrm>
          <a:custGeom>
            <a:avLst/>
            <a:gdLst/>
            <a:ahLst/>
            <a:cxnLst/>
            <a:rect l="l" t="t" r="r" b="b"/>
            <a:pathLst>
              <a:path w="7997029" h="8026216">
                <a:moveTo>
                  <a:pt x="0" y="0"/>
                </a:moveTo>
                <a:lnTo>
                  <a:pt x="7997030" y="0"/>
                </a:lnTo>
                <a:lnTo>
                  <a:pt x="7997030" y="8026215"/>
                </a:lnTo>
                <a:lnTo>
                  <a:pt x="0" y="8026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3998515" y="1846141"/>
            <a:ext cx="13652836" cy="7042164"/>
          </a:xfrm>
          <a:prstGeom prst="rect">
            <a:avLst/>
          </a:prstGeom>
        </p:spPr>
        <p:txBody>
          <a:bodyPr lIns="0" tIns="0" rIns="0" bIns="0" rtlCol="0" anchor="t">
            <a:spAutoFit/>
          </a:bodyPr>
          <a:lstStyle/>
          <a:p>
            <a:pPr>
              <a:lnSpc>
                <a:spcPts val="3500"/>
              </a:lnSpc>
            </a:pPr>
            <a:r>
              <a:rPr lang="en-US" sz="3500">
                <a:solidFill>
                  <a:srgbClr val="F4DDB5"/>
                </a:solidFill>
                <a:latin typeface="Kollektif Bold"/>
              </a:rPr>
              <a:t>Sources: </a:t>
            </a:r>
          </a:p>
          <a:p>
            <a:pPr marL="755769" lvl="1" indent="-377884">
              <a:lnSpc>
                <a:spcPts val="3500"/>
              </a:lnSpc>
              <a:buFont typeface="Arial"/>
              <a:buChar char="•"/>
            </a:pPr>
            <a:r>
              <a:rPr lang="en-US" sz="3500">
                <a:solidFill>
                  <a:srgbClr val="F4DDB5"/>
                </a:solidFill>
                <a:latin typeface="Kollektif Bold"/>
              </a:rPr>
              <a:t>https://georgiabiodiversity.org/profile/profile?group=None&amp;es_id=18829 </a:t>
            </a:r>
          </a:p>
          <a:p>
            <a:pPr marL="755769" lvl="1" indent="-377884">
              <a:lnSpc>
                <a:spcPts val="3500"/>
              </a:lnSpc>
              <a:buFont typeface="Arial"/>
              <a:buChar char="•"/>
            </a:pPr>
            <a:r>
              <a:rPr lang="en-US" sz="3500">
                <a:solidFill>
                  <a:srgbClr val="F4DDB5"/>
                </a:solidFill>
                <a:latin typeface="Kollektif Bold"/>
              </a:rPr>
              <a:t>https://georgiabiodiversity.org/profile/profile?group=all&amp;es_id=15432</a:t>
            </a:r>
          </a:p>
          <a:p>
            <a:pPr marL="755769" lvl="1" indent="-377884">
              <a:lnSpc>
                <a:spcPts val="3500"/>
              </a:lnSpc>
              <a:buFont typeface="Arial"/>
              <a:buChar char="•"/>
            </a:pPr>
            <a:r>
              <a:rPr lang="en-US" sz="3500">
                <a:solidFill>
                  <a:srgbClr val="F4DDB5"/>
                </a:solidFill>
                <a:latin typeface="Kollektif Bold"/>
              </a:rPr>
              <a:t>https://www.carnivorousplants.org/</a:t>
            </a:r>
          </a:p>
          <a:p>
            <a:pPr marL="755769" lvl="1" indent="-377884">
              <a:lnSpc>
                <a:spcPts val="3500"/>
              </a:lnSpc>
              <a:buFont typeface="Arial"/>
              <a:buChar char="•"/>
            </a:pPr>
            <a:r>
              <a:rPr lang="en-US" sz="3500">
                <a:solidFill>
                  <a:srgbClr val="F4DDB5"/>
                </a:solidFill>
                <a:latin typeface="Kollektif Bold"/>
              </a:rPr>
              <a:t>http://www.honda-e.com/A02_World%20Maps/WorldMap_Pinguicula.htm</a:t>
            </a:r>
          </a:p>
          <a:p>
            <a:pPr marL="755769" lvl="1" indent="-377884">
              <a:lnSpc>
                <a:spcPts val="3500"/>
              </a:lnSpc>
              <a:buFont typeface="Arial"/>
              <a:buChar char="•"/>
            </a:pPr>
            <a:r>
              <a:rPr lang="en-US" sz="3500">
                <a:solidFill>
                  <a:srgbClr val="F4DDB5"/>
                </a:solidFill>
                <a:latin typeface="Kollektif Bold"/>
              </a:rPr>
              <a:t>https://science.jpl.nasa.gov/projects/sbg-surface-biology-and-geology-designated-observable/#:~:text=The%20SBG%20DO%20is%20based,composition%20(eruptions%2C%20landslides%2C%20evolving</a:t>
            </a:r>
          </a:p>
          <a:p>
            <a:pPr marL="755769" lvl="1" indent="-377884">
              <a:lnSpc>
                <a:spcPts val="3500"/>
              </a:lnSpc>
              <a:buFont typeface="Arial"/>
              <a:buChar char="•"/>
            </a:pPr>
            <a:r>
              <a:rPr lang="en-US" sz="3500">
                <a:solidFill>
                  <a:srgbClr val="F4DDB5"/>
                </a:solidFill>
                <a:latin typeface="Kollektif Bold"/>
              </a:rPr>
              <a:t>https://www.nhm.ac.uk/discover/carnivorous-plants-meat-eaters-of-the-plant-world.html#:~:text=Where%20do%20carnivorous%20plants%20live,and%20sandy%20or%20rocky%20sites.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11329"/>
        </a:solidFill>
        <a:effectLst/>
      </p:bgPr>
    </p:bg>
    <p:spTree>
      <p:nvGrpSpPr>
        <p:cNvPr id="1" name=""/>
        <p:cNvGrpSpPr/>
        <p:nvPr/>
      </p:nvGrpSpPr>
      <p:grpSpPr>
        <a:xfrm>
          <a:off x="0" y="0"/>
          <a:ext cx="0" cy="0"/>
          <a:chOff x="0" y="0"/>
          <a:chExt cx="0" cy="0"/>
        </a:xfrm>
      </p:grpSpPr>
      <p:sp>
        <p:nvSpPr>
          <p:cNvPr id="2" name="Freeform 2"/>
          <p:cNvSpPr/>
          <p:nvPr/>
        </p:nvSpPr>
        <p:spPr>
          <a:xfrm rot="-5400000" flipV="1">
            <a:off x="-2113768" y="848075"/>
            <a:ext cx="10508686" cy="8590850"/>
          </a:xfrm>
          <a:custGeom>
            <a:avLst/>
            <a:gdLst/>
            <a:ahLst/>
            <a:cxnLst/>
            <a:rect l="l" t="t" r="r" b="b"/>
            <a:pathLst>
              <a:path w="10508686" h="8590850">
                <a:moveTo>
                  <a:pt x="0" y="8590850"/>
                </a:moveTo>
                <a:lnTo>
                  <a:pt x="10508686" y="8590850"/>
                </a:lnTo>
                <a:lnTo>
                  <a:pt x="10508686" y="0"/>
                </a:lnTo>
                <a:lnTo>
                  <a:pt x="0" y="0"/>
                </a:lnTo>
                <a:lnTo>
                  <a:pt x="0" y="859085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3403085" y="626415"/>
            <a:ext cx="11481831" cy="1351902"/>
          </a:xfrm>
          <a:prstGeom prst="rect">
            <a:avLst/>
          </a:prstGeom>
        </p:spPr>
        <p:txBody>
          <a:bodyPr lIns="0" tIns="0" rIns="0" bIns="0" rtlCol="0" anchor="t">
            <a:spAutoFit/>
          </a:bodyPr>
          <a:lstStyle/>
          <a:p>
            <a:pPr algn="ctr">
              <a:lnSpc>
                <a:spcPts val="11060"/>
              </a:lnSpc>
            </a:pPr>
            <a:r>
              <a:rPr lang="en-US" sz="7900">
                <a:solidFill>
                  <a:srgbClr val="F4DDB5"/>
                </a:solidFill>
                <a:latin typeface="Livvic Semi-Bold"/>
              </a:rPr>
              <a:t>Today you investigated</a:t>
            </a:r>
          </a:p>
        </p:txBody>
      </p:sp>
      <p:sp>
        <p:nvSpPr>
          <p:cNvPr id="4" name="Freeform 4"/>
          <p:cNvSpPr/>
          <p:nvPr/>
        </p:nvSpPr>
        <p:spPr>
          <a:xfrm rot="-5400000">
            <a:off x="9750256" y="848075"/>
            <a:ext cx="10508686" cy="8590850"/>
          </a:xfrm>
          <a:custGeom>
            <a:avLst/>
            <a:gdLst/>
            <a:ahLst/>
            <a:cxnLst/>
            <a:rect l="l" t="t" r="r" b="b"/>
            <a:pathLst>
              <a:path w="10508686" h="8590850">
                <a:moveTo>
                  <a:pt x="0" y="0"/>
                </a:moveTo>
                <a:lnTo>
                  <a:pt x="10508686" y="0"/>
                </a:lnTo>
                <a:lnTo>
                  <a:pt x="10508686" y="8590850"/>
                </a:lnTo>
                <a:lnTo>
                  <a:pt x="0" y="85908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2642476" y="7390468"/>
            <a:ext cx="13003049" cy="1963605"/>
            <a:chOff x="0" y="0"/>
            <a:chExt cx="3424671" cy="517164"/>
          </a:xfrm>
        </p:grpSpPr>
        <p:sp>
          <p:nvSpPr>
            <p:cNvPr id="6" name="Freeform 6"/>
            <p:cNvSpPr/>
            <p:nvPr/>
          </p:nvSpPr>
          <p:spPr>
            <a:xfrm>
              <a:off x="0" y="0"/>
              <a:ext cx="3424671" cy="517164"/>
            </a:xfrm>
            <a:custGeom>
              <a:avLst/>
              <a:gdLst/>
              <a:ahLst/>
              <a:cxnLst/>
              <a:rect l="l" t="t" r="r" b="b"/>
              <a:pathLst>
                <a:path w="3424671" h="517164">
                  <a:moveTo>
                    <a:pt x="23816" y="0"/>
                  </a:moveTo>
                  <a:lnTo>
                    <a:pt x="3400856" y="0"/>
                  </a:lnTo>
                  <a:cubicBezTo>
                    <a:pt x="3407172" y="0"/>
                    <a:pt x="3413229" y="2509"/>
                    <a:pt x="3417696" y="6975"/>
                  </a:cubicBezTo>
                  <a:cubicBezTo>
                    <a:pt x="3422162" y="11442"/>
                    <a:pt x="3424671" y="17499"/>
                    <a:pt x="3424671" y="23816"/>
                  </a:cubicBezTo>
                  <a:lnTo>
                    <a:pt x="3424671" y="493348"/>
                  </a:lnTo>
                  <a:cubicBezTo>
                    <a:pt x="3424671" y="506501"/>
                    <a:pt x="3414009" y="517164"/>
                    <a:pt x="3400856" y="517164"/>
                  </a:cubicBezTo>
                  <a:lnTo>
                    <a:pt x="23816" y="517164"/>
                  </a:lnTo>
                  <a:cubicBezTo>
                    <a:pt x="17499" y="517164"/>
                    <a:pt x="11442" y="514654"/>
                    <a:pt x="6975" y="510188"/>
                  </a:cubicBezTo>
                  <a:cubicBezTo>
                    <a:pt x="2509" y="505722"/>
                    <a:pt x="0" y="499664"/>
                    <a:pt x="0" y="493348"/>
                  </a:cubicBezTo>
                  <a:lnTo>
                    <a:pt x="0" y="23816"/>
                  </a:lnTo>
                  <a:cubicBezTo>
                    <a:pt x="0" y="17499"/>
                    <a:pt x="2509" y="11442"/>
                    <a:pt x="6975" y="6975"/>
                  </a:cubicBezTo>
                  <a:cubicBezTo>
                    <a:pt x="11442" y="2509"/>
                    <a:pt x="17499" y="0"/>
                    <a:pt x="23816" y="0"/>
                  </a:cubicBezTo>
                  <a:close/>
                </a:path>
              </a:pathLst>
            </a:custGeom>
            <a:solidFill>
              <a:srgbClr val="3C7F72"/>
            </a:solidFill>
          </p:spPr>
        </p:sp>
        <p:sp>
          <p:nvSpPr>
            <p:cNvPr id="7" name="TextBox 7"/>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8" name="TextBox 8"/>
          <p:cNvSpPr txBox="1"/>
          <p:nvPr/>
        </p:nvSpPr>
        <p:spPr>
          <a:xfrm>
            <a:off x="3489877" y="7691551"/>
            <a:ext cx="11621544" cy="1456690"/>
          </a:xfrm>
          <a:prstGeom prst="rect">
            <a:avLst/>
          </a:prstGeom>
        </p:spPr>
        <p:txBody>
          <a:bodyPr lIns="0" tIns="0" rIns="0" bIns="0" rtlCol="0" anchor="t">
            <a:spAutoFit/>
          </a:bodyPr>
          <a:lstStyle/>
          <a:p>
            <a:pPr algn="ctr">
              <a:lnSpc>
                <a:spcPts val="5600"/>
              </a:lnSpc>
            </a:pPr>
            <a:r>
              <a:rPr lang="en-US" sz="5600">
                <a:solidFill>
                  <a:srgbClr val="FFAF00"/>
                </a:solidFill>
                <a:latin typeface="Kollektif Bold"/>
              </a:rPr>
              <a:t>Different habitats of carnivorous plants </a:t>
            </a:r>
          </a:p>
        </p:txBody>
      </p:sp>
      <p:grpSp>
        <p:nvGrpSpPr>
          <p:cNvPr id="9" name="Group 9"/>
          <p:cNvGrpSpPr/>
          <p:nvPr/>
        </p:nvGrpSpPr>
        <p:grpSpPr>
          <a:xfrm>
            <a:off x="2642476" y="5179923"/>
            <a:ext cx="13003049" cy="1953370"/>
            <a:chOff x="0" y="0"/>
            <a:chExt cx="3424671" cy="514468"/>
          </a:xfrm>
        </p:grpSpPr>
        <p:sp>
          <p:nvSpPr>
            <p:cNvPr id="10" name="Freeform 10"/>
            <p:cNvSpPr/>
            <p:nvPr/>
          </p:nvSpPr>
          <p:spPr>
            <a:xfrm>
              <a:off x="0" y="0"/>
              <a:ext cx="3424671" cy="514468"/>
            </a:xfrm>
            <a:custGeom>
              <a:avLst/>
              <a:gdLst/>
              <a:ahLst/>
              <a:cxnLst/>
              <a:rect l="l" t="t" r="r" b="b"/>
              <a:pathLst>
                <a:path w="3424671" h="514468">
                  <a:moveTo>
                    <a:pt x="23816" y="0"/>
                  </a:moveTo>
                  <a:lnTo>
                    <a:pt x="3400856" y="0"/>
                  </a:lnTo>
                  <a:cubicBezTo>
                    <a:pt x="3407172" y="0"/>
                    <a:pt x="3413229" y="2509"/>
                    <a:pt x="3417696" y="6975"/>
                  </a:cubicBezTo>
                  <a:cubicBezTo>
                    <a:pt x="3422162" y="11442"/>
                    <a:pt x="3424671" y="17499"/>
                    <a:pt x="3424671" y="23816"/>
                  </a:cubicBezTo>
                  <a:lnTo>
                    <a:pt x="3424671" y="490652"/>
                  </a:lnTo>
                  <a:cubicBezTo>
                    <a:pt x="3424671" y="503805"/>
                    <a:pt x="3414009" y="514468"/>
                    <a:pt x="3400856" y="514468"/>
                  </a:cubicBezTo>
                  <a:lnTo>
                    <a:pt x="23816" y="514468"/>
                  </a:lnTo>
                  <a:cubicBezTo>
                    <a:pt x="17499" y="514468"/>
                    <a:pt x="11442" y="511959"/>
                    <a:pt x="6975" y="507492"/>
                  </a:cubicBezTo>
                  <a:cubicBezTo>
                    <a:pt x="2509" y="503026"/>
                    <a:pt x="0" y="496969"/>
                    <a:pt x="0" y="490652"/>
                  </a:cubicBezTo>
                  <a:lnTo>
                    <a:pt x="0" y="23816"/>
                  </a:lnTo>
                  <a:cubicBezTo>
                    <a:pt x="0" y="17499"/>
                    <a:pt x="2509" y="11442"/>
                    <a:pt x="6975" y="6975"/>
                  </a:cubicBezTo>
                  <a:cubicBezTo>
                    <a:pt x="11442" y="2509"/>
                    <a:pt x="17499" y="0"/>
                    <a:pt x="23816" y="0"/>
                  </a:cubicBezTo>
                  <a:close/>
                </a:path>
              </a:pathLst>
            </a:custGeom>
            <a:solidFill>
              <a:srgbClr val="992800"/>
            </a:solidFill>
          </p:spPr>
        </p:sp>
        <p:sp>
          <p:nvSpPr>
            <p:cNvPr id="11" name="TextBox 11"/>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12" name="TextBox 12"/>
          <p:cNvSpPr txBox="1"/>
          <p:nvPr/>
        </p:nvSpPr>
        <p:spPr>
          <a:xfrm>
            <a:off x="3780112" y="5775645"/>
            <a:ext cx="10727775" cy="751840"/>
          </a:xfrm>
          <a:prstGeom prst="rect">
            <a:avLst/>
          </a:prstGeom>
        </p:spPr>
        <p:txBody>
          <a:bodyPr lIns="0" tIns="0" rIns="0" bIns="0" rtlCol="0" anchor="t">
            <a:spAutoFit/>
          </a:bodyPr>
          <a:lstStyle/>
          <a:p>
            <a:pPr algn="ctr">
              <a:lnSpc>
                <a:spcPts val="5600"/>
              </a:lnSpc>
            </a:pPr>
            <a:r>
              <a:rPr lang="en-US" sz="5600">
                <a:solidFill>
                  <a:srgbClr val="FFAF00"/>
                </a:solidFill>
                <a:latin typeface="Kollektif Bold"/>
              </a:rPr>
              <a:t>Traits of carnivorous plants </a:t>
            </a:r>
          </a:p>
        </p:txBody>
      </p:sp>
      <p:grpSp>
        <p:nvGrpSpPr>
          <p:cNvPr id="13" name="Group 13"/>
          <p:cNvGrpSpPr/>
          <p:nvPr/>
        </p:nvGrpSpPr>
        <p:grpSpPr>
          <a:xfrm>
            <a:off x="2642476" y="3018569"/>
            <a:ext cx="13003049" cy="1904852"/>
            <a:chOff x="0" y="0"/>
            <a:chExt cx="3424671" cy="501689"/>
          </a:xfrm>
        </p:grpSpPr>
        <p:sp>
          <p:nvSpPr>
            <p:cNvPr id="14" name="Freeform 14"/>
            <p:cNvSpPr/>
            <p:nvPr/>
          </p:nvSpPr>
          <p:spPr>
            <a:xfrm>
              <a:off x="0" y="0"/>
              <a:ext cx="3424671" cy="501689"/>
            </a:xfrm>
            <a:custGeom>
              <a:avLst/>
              <a:gdLst/>
              <a:ahLst/>
              <a:cxnLst/>
              <a:rect l="l" t="t" r="r" b="b"/>
              <a:pathLst>
                <a:path w="3424671" h="501689">
                  <a:moveTo>
                    <a:pt x="23816" y="0"/>
                  </a:moveTo>
                  <a:lnTo>
                    <a:pt x="3400856" y="0"/>
                  </a:lnTo>
                  <a:cubicBezTo>
                    <a:pt x="3407172" y="0"/>
                    <a:pt x="3413229" y="2509"/>
                    <a:pt x="3417696" y="6975"/>
                  </a:cubicBezTo>
                  <a:cubicBezTo>
                    <a:pt x="3422162" y="11442"/>
                    <a:pt x="3424671" y="17499"/>
                    <a:pt x="3424671" y="23816"/>
                  </a:cubicBezTo>
                  <a:lnTo>
                    <a:pt x="3424671" y="477874"/>
                  </a:lnTo>
                  <a:cubicBezTo>
                    <a:pt x="3424671" y="491027"/>
                    <a:pt x="3414009" y="501689"/>
                    <a:pt x="3400856" y="501689"/>
                  </a:cubicBezTo>
                  <a:lnTo>
                    <a:pt x="23816" y="501689"/>
                  </a:lnTo>
                  <a:cubicBezTo>
                    <a:pt x="17499" y="501689"/>
                    <a:pt x="11442" y="499180"/>
                    <a:pt x="6975" y="494714"/>
                  </a:cubicBezTo>
                  <a:cubicBezTo>
                    <a:pt x="2509" y="490248"/>
                    <a:pt x="0" y="484190"/>
                    <a:pt x="0" y="477874"/>
                  </a:cubicBezTo>
                  <a:lnTo>
                    <a:pt x="0" y="23816"/>
                  </a:lnTo>
                  <a:cubicBezTo>
                    <a:pt x="0" y="17499"/>
                    <a:pt x="2509" y="11442"/>
                    <a:pt x="6975" y="6975"/>
                  </a:cubicBezTo>
                  <a:cubicBezTo>
                    <a:pt x="11442" y="2509"/>
                    <a:pt x="17499" y="0"/>
                    <a:pt x="23816" y="0"/>
                  </a:cubicBezTo>
                  <a:close/>
                </a:path>
              </a:pathLst>
            </a:custGeom>
            <a:solidFill>
              <a:srgbClr val="104350"/>
            </a:solidFill>
          </p:spPr>
        </p:sp>
        <p:sp>
          <p:nvSpPr>
            <p:cNvPr id="15" name="TextBox 15"/>
            <p:cNvSpPr txBox="1"/>
            <p:nvPr/>
          </p:nvSpPr>
          <p:spPr>
            <a:xfrm>
              <a:off x="0" y="-9525"/>
              <a:ext cx="812800" cy="822325"/>
            </a:xfrm>
            <a:prstGeom prst="rect">
              <a:avLst/>
            </a:prstGeom>
          </p:spPr>
          <p:txBody>
            <a:bodyPr lIns="50800" tIns="50800" rIns="50800" bIns="50800" rtlCol="0" anchor="ctr"/>
            <a:lstStyle/>
            <a:p>
              <a:pPr algn="ctr">
                <a:lnSpc>
                  <a:spcPts val="2400"/>
                </a:lnSpc>
              </a:pPr>
              <a:endParaRPr/>
            </a:p>
          </p:txBody>
        </p:sp>
      </p:grpSp>
      <p:sp>
        <p:nvSpPr>
          <p:cNvPr id="16" name="TextBox 16"/>
          <p:cNvSpPr txBox="1"/>
          <p:nvPr/>
        </p:nvSpPr>
        <p:spPr>
          <a:xfrm>
            <a:off x="3176579" y="3642700"/>
            <a:ext cx="11934842" cy="751840"/>
          </a:xfrm>
          <a:prstGeom prst="rect">
            <a:avLst/>
          </a:prstGeom>
        </p:spPr>
        <p:txBody>
          <a:bodyPr lIns="0" tIns="0" rIns="0" bIns="0" rtlCol="0" anchor="t">
            <a:spAutoFit/>
          </a:bodyPr>
          <a:lstStyle/>
          <a:p>
            <a:pPr algn="ctr">
              <a:lnSpc>
                <a:spcPts val="5600"/>
              </a:lnSpc>
            </a:pPr>
            <a:r>
              <a:rPr lang="en-US" sz="5600">
                <a:solidFill>
                  <a:srgbClr val="FFAF00"/>
                </a:solidFill>
                <a:latin typeface="Kollektif Bold"/>
              </a:rPr>
              <a:t>Graphing on a Coordinate plane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11329"/>
        </a:solidFill>
        <a:effectLst/>
      </p:bgPr>
    </p:bg>
    <p:spTree>
      <p:nvGrpSpPr>
        <p:cNvPr id="1" name=""/>
        <p:cNvGrpSpPr/>
        <p:nvPr/>
      </p:nvGrpSpPr>
      <p:grpSpPr>
        <a:xfrm>
          <a:off x="0" y="0"/>
          <a:ext cx="0" cy="0"/>
          <a:chOff x="0" y="0"/>
          <a:chExt cx="0" cy="0"/>
        </a:xfrm>
      </p:grpSpPr>
      <p:sp>
        <p:nvSpPr>
          <p:cNvPr id="2" name="Freeform 2"/>
          <p:cNvSpPr/>
          <p:nvPr/>
        </p:nvSpPr>
        <p:spPr>
          <a:xfrm>
            <a:off x="6798480" y="4675101"/>
            <a:ext cx="11636434" cy="10560064"/>
          </a:xfrm>
          <a:custGeom>
            <a:avLst/>
            <a:gdLst/>
            <a:ahLst/>
            <a:cxnLst/>
            <a:rect l="l" t="t" r="r" b="b"/>
            <a:pathLst>
              <a:path w="11636434" h="10560064">
                <a:moveTo>
                  <a:pt x="0" y="0"/>
                </a:moveTo>
                <a:lnTo>
                  <a:pt x="11636434" y="0"/>
                </a:lnTo>
                <a:lnTo>
                  <a:pt x="11636434" y="10560063"/>
                </a:lnTo>
                <a:lnTo>
                  <a:pt x="0" y="105600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5400000" flipH="1" flipV="1">
            <a:off x="6106523" y="585499"/>
            <a:ext cx="14426620" cy="9936334"/>
          </a:xfrm>
          <a:custGeom>
            <a:avLst/>
            <a:gdLst/>
            <a:ahLst/>
            <a:cxnLst/>
            <a:rect l="l" t="t" r="r" b="b"/>
            <a:pathLst>
              <a:path w="14426620" h="9936334">
                <a:moveTo>
                  <a:pt x="14426620" y="9936334"/>
                </a:moveTo>
                <a:lnTo>
                  <a:pt x="0" y="9936334"/>
                </a:lnTo>
                <a:lnTo>
                  <a:pt x="0" y="0"/>
                </a:lnTo>
                <a:lnTo>
                  <a:pt x="14426620" y="0"/>
                </a:lnTo>
                <a:lnTo>
                  <a:pt x="14426620" y="9936334"/>
                </a:lnTo>
                <a:close/>
              </a:path>
            </a:pathLst>
          </a:custGeom>
          <a:blipFill>
            <a:blip r:embed="rId5"/>
            <a:stretch>
              <a:fillRect/>
            </a:stretch>
          </a:blipFill>
        </p:spPr>
      </p:sp>
      <p:sp>
        <p:nvSpPr>
          <p:cNvPr id="4" name="Freeform 4"/>
          <p:cNvSpPr/>
          <p:nvPr/>
        </p:nvSpPr>
        <p:spPr>
          <a:xfrm rot="-5400000">
            <a:off x="17414596" y="1614099"/>
            <a:ext cx="2040636" cy="7058802"/>
          </a:xfrm>
          <a:custGeom>
            <a:avLst/>
            <a:gdLst/>
            <a:ahLst/>
            <a:cxnLst/>
            <a:rect l="l" t="t" r="r" b="b"/>
            <a:pathLst>
              <a:path w="2040636" h="7058802">
                <a:moveTo>
                  <a:pt x="0" y="0"/>
                </a:moveTo>
                <a:lnTo>
                  <a:pt x="2040635" y="0"/>
                </a:lnTo>
                <a:lnTo>
                  <a:pt x="2040635" y="7058802"/>
                </a:lnTo>
                <a:lnTo>
                  <a:pt x="0" y="70588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1514398" y="3264635"/>
            <a:ext cx="4503779" cy="5520465"/>
          </a:xfrm>
          <a:custGeom>
            <a:avLst/>
            <a:gdLst/>
            <a:ahLst/>
            <a:cxnLst/>
            <a:rect l="l" t="t" r="r" b="b"/>
            <a:pathLst>
              <a:path w="4503779" h="5520465">
                <a:moveTo>
                  <a:pt x="0" y="0"/>
                </a:moveTo>
                <a:lnTo>
                  <a:pt x="4503779" y="0"/>
                </a:lnTo>
                <a:lnTo>
                  <a:pt x="4503779" y="5520465"/>
                </a:lnTo>
                <a:lnTo>
                  <a:pt x="0" y="5520465"/>
                </a:lnTo>
                <a:lnTo>
                  <a:pt x="0" y="0"/>
                </a:lnTo>
                <a:close/>
              </a:path>
            </a:pathLst>
          </a:custGeom>
          <a:blipFill>
            <a:blip r:embed="rId8"/>
            <a:stretch>
              <a:fillRect/>
            </a:stretch>
          </a:blipFill>
        </p:spPr>
      </p:sp>
      <p:sp>
        <p:nvSpPr>
          <p:cNvPr id="6" name="Freeform 6"/>
          <p:cNvSpPr/>
          <p:nvPr/>
        </p:nvSpPr>
        <p:spPr>
          <a:xfrm>
            <a:off x="2068696" y="3264635"/>
            <a:ext cx="4729784" cy="6756834"/>
          </a:xfrm>
          <a:custGeom>
            <a:avLst/>
            <a:gdLst/>
            <a:ahLst/>
            <a:cxnLst/>
            <a:rect l="l" t="t" r="r" b="b"/>
            <a:pathLst>
              <a:path w="4729784" h="6756834">
                <a:moveTo>
                  <a:pt x="0" y="0"/>
                </a:moveTo>
                <a:lnTo>
                  <a:pt x="4729784" y="0"/>
                </a:lnTo>
                <a:lnTo>
                  <a:pt x="4729784" y="6756834"/>
                </a:lnTo>
                <a:lnTo>
                  <a:pt x="0" y="67568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7" name="Group 7"/>
          <p:cNvGrpSpPr/>
          <p:nvPr/>
        </p:nvGrpSpPr>
        <p:grpSpPr>
          <a:xfrm>
            <a:off x="1028700" y="569696"/>
            <a:ext cx="8962684" cy="2694939"/>
            <a:chOff x="0" y="0"/>
            <a:chExt cx="11950245" cy="3593252"/>
          </a:xfrm>
        </p:grpSpPr>
        <p:sp>
          <p:nvSpPr>
            <p:cNvPr id="8" name="TextBox 8"/>
            <p:cNvSpPr txBox="1"/>
            <p:nvPr/>
          </p:nvSpPr>
          <p:spPr>
            <a:xfrm>
              <a:off x="0" y="-171450"/>
              <a:ext cx="11950245" cy="2031576"/>
            </a:xfrm>
            <a:prstGeom prst="rect">
              <a:avLst/>
            </a:prstGeom>
          </p:spPr>
          <p:txBody>
            <a:bodyPr lIns="0" tIns="0" rIns="0" bIns="0" rtlCol="0" anchor="t">
              <a:spAutoFit/>
            </a:bodyPr>
            <a:lstStyle/>
            <a:p>
              <a:pPr>
                <a:lnSpc>
                  <a:spcPts val="12880"/>
                </a:lnSpc>
              </a:pPr>
              <a:r>
                <a:rPr lang="en-US" sz="9200">
                  <a:solidFill>
                    <a:srgbClr val="3C7F72"/>
                  </a:solidFill>
                  <a:latin typeface="Livvic Semi-Bold"/>
                </a:rPr>
                <a:t>ANY</a:t>
              </a:r>
            </a:p>
          </p:txBody>
        </p:sp>
        <p:sp>
          <p:nvSpPr>
            <p:cNvPr id="9" name="TextBox 9"/>
            <p:cNvSpPr txBox="1"/>
            <p:nvPr/>
          </p:nvSpPr>
          <p:spPr>
            <a:xfrm>
              <a:off x="0" y="1561676"/>
              <a:ext cx="11950245" cy="2031576"/>
            </a:xfrm>
            <a:prstGeom prst="rect">
              <a:avLst/>
            </a:prstGeom>
          </p:spPr>
          <p:txBody>
            <a:bodyPr lIns="0" tIns="0" rIns="0" bIns="0" rtlCol="0" anchor="t">
              <a:spAutoFit/>
            </a:bodyPr>
            <a:lstStyle/>
            <a:p>
              <a:pPr>
                <a:lnSpc>
                  <a:spcPts val="12880"/>
                </a:lnSpc>
              </a:pPr>
              <a:r>
                <a:rPr lang="en-US" sz="9200">
                  <a:solidFill>
                    <a:srgbClr val="FFAF00"/>
                  </a:solidFill>
                  <a:latin typeface="Livvic Semi-Bold"/>
                </a:rPr>
                <a:t>QUESTIONS? </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1329"/>
        </a:solidFill>
        <a:effectLst/>
      </p:bgPr>
    </p:bg>
    <p:spTree>
      <p:nvGrpSpPr>
        <p:cNvPr id="1" name=""/>
        <p:cNvGrpSpPr/>
        <p:nvPr/>
      </p:nvGrpSpPr>
      <p:grpSpPr>
        <a:xfrm>
          <a:off x="0" y="0"/>
          <a:ext cx="0" cy="0"/>
          <a:chOff x="0" y="0"/>
          <a:chExt cx="0" cy="0"/>
        </a:xfrm>
      </p:grpSpPr>
      <p:sp>
        <p:nvSpPr>
          <p:cNvPr id="2" name="Freeform 2"/>
          <p:cNvSpPr/>
          <p:nvPr/>
        </p:nvSpPr>
        <p:spPr>
          <a:xfrm rot="5400000" flipV="1">
            <a:off x="12004957" y="848075"/>
            <a:ext cx="10508686" cy="8590850"/>
          </a:xfrm>
          <a:custGeom>
            <a:avLst/>
            <a:gdLst/>
            <a:ahLst/>
            <a:cxnLst/>
            <a:rect l="l" t="t" r="r" b="b"/>
            <a:pathLst>
              <a:path w="10508686" h="8590850">
                <a:moveTo>
                  <a:pt x="0" y="8590850"/>
                </a:moveTo>
                <a:lnTo>
                  <a:pt x="10508686" y="8590850"/>
                </a:lnTo>
                <a:lnTo>
                  <a:pt x="10508686" y="0"/>
                </a:lnTo>
                <a:lnTo>
                  <a:pt x="0" y="0"/>
                </a:lnTo>
                <a:lnTo>
                  <a:pt x="0" y="859085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5400000">
            <a:off x="-4225643" y="958918"/>
            <a:ext cx="10508686" cy="8590850"/>
          </a:xfrm>
          <a:custGeom>
            <a:avLst/>
            <a:gdLst/>
            <a:ahLst/>
            <a:cxnLst/>
            <a:rect l="l" t="t" r="r" b="b"/>
            <a:pathLst>
              <a:path w="10508686" h="8590850">
                <a:moveTo>
                  <a:pt x="0" y="0"/>
                </a:moveTo>
                <a:lnTo>
                  <a:pt x="10508686" y="0"/>
                </a:lnTo>
                <a:lnTo>
                  <a:pt x="10508686" y="8590850"/>
                </a:lnTo>
                <a:lnTo>
                  <a:pt x="0" y="85908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2718102" y="863473"/>
            <a:ext cx="12851797" cy="2152569"/>
          </a:xfrm>
          <a:prstGeom prst="rect">
            <a:avLst/>
          </a:prstGeom>
        </p:spPr>
        <p:txBody>
          <a:bodyPr lIns="0" tIns="0" rIns="0" bIns="0" rtlCol="0" anchor="t">
            <a:spAutoFit/>
          </a:bodyPr>
          <a:lstStyle/>
          <a:p>
            <a:pPr algn="ctr">
              <a:lnSpc>
                <a:spcPts val="5621"/>
              </a:lnSpc>
            </a:pPr>
            <a:r>
              <a:rPr lang="en-US" sz="5621">
                <a:solidFill>
                  <a:srgbClr val="E9E9E9"/>
                </a:solidFill>
                <a:latin typeface="League Spartan"/>
              </a:rPr>
              <a:t>5th Grade Skills from the Mississippi College and Career Readiness Standards (MSCCRS) </a:t>
            </a:r>
          </a:p>
        </p:txBody>
      </p:sp>
      <p:sp>
        <p:nvSpPr>
          <p:cNvPr id="5" name="TextBox 5"/>
          <p:cNvSpPr txBox="1"/>
          <p:nvPr/>
        </p:nvSpPr>
        <p:spPr>
          <a:xfrm>
            <a:off x="1722465" y="3428408"/>
            <a:ext cx="14843070" cy="6086524"/>
          </a:xfrm>
          <a:prstGeom prst="rect">
            <a:avLst/>
          </a:prstGeom>
        </p:spPr>
        <p:txBody>
          <a:bodyPr lIns="0" tIns="0" rIns="0" bIns="0" rtlCol="0" anchor="t">
            <a:spAutoFit/>
          </a:bodyPr>
          <a:lstStyle/>
          <a:p>
            <a:pPr marL="811694" lvl="1" indent="-405847">
              <a:lnSpc>
                <a:spcPts val="4361"/>
              </a:lnSpc>
              <a:buFont typeface="Arial"/>
              <a:buChar char="•"/>
            </a:pPr>
            <a:r>
              <a:rPr lang="en-US" sz="3759" u="sng">
                <a:solidFill>
                  <a:srgbClr val="F4DDB5"/>
                </a:solidFill>
                <a:latin typeface="Kollektif Bold"/>
              </a:rPr>
              <a:t>5.OA.3</a:t>
            </a:r>
            <a:r>
              <a:rPr lang="en-US" sz="3759">
                <a:solidFill>
                  <a:srgbClr val="F4DDB5"/>
                </a:solidFill>
                <a:latin typeface="Kollektif Bold"/>
              </a:rPr>
              <a:t>- </a:t>
            </a:r>
            <a:r>
              <a:rPr lang="en-US" sz="3759">
                <a:solidFill>
                  <a:srgbClr val="F4DDB5"/>
                </a:solidFill>
                <a:latin typeface="Kollektif"/>
              </a:rPr>
              <a:t>Analyzing patterns and graphing on a coordinate plane MSCCRS (2016 Framework)</a:t>
            </a:r>
          </a:p>
          <a:p>
            <a:pPr marL="811694" lvl="1" indent="-405847">
              <a:lnSpc>
                <a:spcPts val="4361"/>
              </a:lnSpc>
              <a:buFont typeface="Arial"/>
              <a:buChar char="•"/>
            </a:pPr>
            <a:r>
              <a:rPr lang="en-US" sz="3759" u="sng">
                <a:solidFill>
                  <a:srgbClr val="F4DDB5"/>
                </a:solidFill>
                <a:latin typeface="Kollektif Bold"/>
              </a:rPr>
              <a:t>5.G.2</a:t>
            </a:r>
            <a:r>
              <a:rPr lang="en-US" sz="3759">
                <a:solidFill>
                  <a:srgbClr val="F4DDB5"/>
                </a:solidFill>
                <a:latin typeface="Kollektif Bold"/>
              </a:rPr>
              <a:t>- </a:t>
            </a:r>
            <a:r>
              <a:rPr lang="en-US" sz="3759">
                <a:solidFill>
                  <a:srgbClr val="F4DDB5"/>
                </a:solidFill>
                <a:latin typeface="Kollektif"/>
              </a:rPr>
              <a:t>Graph points on the coordinate plane to solve real-world and mathematical problems MSCCRS (2016 Framework)</a:t>
            </a:r>
          </a:p>
          <a:p>
            <a:pPr marL="811694" lvl="1" indent="-405847">
              <a:lnSpc>
                <a:spcPts val="4361"/>
              </a:lnSpc>
              <a:buFont typeface="Arial"/>
              <a:buChar char="•"/>
            </a:pPr>
            <a:r>
              <a:rPr lang="en-US" sz="3759" u="sng">
                <a:solidFill>
                  <a:srgbClr val="F4DDB5"/>
                </a:solidFill>
                <a:latin typeface="Kollektif Bold"/>
              </a:rPr>
              <a:t>L.5.3A</a:t>
            </a:r>
            <a:r>
              <a:rPr lang="en-US" sz="3759">
                <a:solidFill>
                  <a:srgbClr val="F4DDB5"/>
                </a:solidFill>
                <a:latin typeface="Kollektif Bold"/>
              </a:rPr>
              <a:t>- </a:t>
            </a:r>
            <a:r>
              <a:rPr lang="en-US" sz="3759">
                <a:solidFill>
                  <a:srgbClr val="F4DDB5"/>
                </a:solidFill>
                <a:latin typeface="Kollektif"/>
              </a:rPr>
              <a:t>Students will demonstrate an understanding of photosynthesis and the transfer of energy from the sun into chemical energy necessary for plant growth and survival.</a:t>
            </a:r>
          </a:p>
          <a:p>
            <a:pPr marL="811694" lvl="1" indent="-405847">
              <a:lnSpc>
                <a:spcPts val="4361"/>
              </a:lnSpc>
              <a:buFont typeface="Arial"/>
              <a:buChar char="•"/>
            </a:pPr>
            <a:r>
              <a:rPr lang="en-US" sz="3759" u="sng">
                <a:solidFill>
                  <a:srgbClr val="F4DDB5"/>
                </a:solidFill>
                <a:latin typeface="Kollektif Bold"/>
              </a:rPr>
              <a:t>L.5.3B</a:t>
            </a:r>
            <a:r>
              <a:rPr lang="en-US" sz="3759">
                <a:solidFill>
                  <a:srgbClr val="F4DDB5"/>
                </a:solidFill>
                <a:latin typeface="Kollektif Bold"/>
              </a:rPr>
              <a:t>- </a:t>
            </a:r>
            <a:r>
              <a:rPr lang="en-US" sz="3759">
                <a:solidFill>
                  <a:srgbClr val="F4DDB5"/>
                </a:solidFill>
                <a:latin typeface="Kollektif"/>
              </a:rPr>
              <a:t>Students will demonstrate an understanding of a healthy ecosystem with a stable web of life and the roles of living things within a food chain and/or food web, including producers, primary and secondary consumers, and decomposers.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11329"/>
        </a:solidFill>
        <a:effectLst/>
      </p:bgPr>
    </p:bg>
    <p:spTree>
      <p:nvGrpSpPr>
        <p:cNvPr id="1" name=""/>
        <p:cNvGrpSpPr/>
        <p:nvPr/>
      </p:nvGrpSpPr>
      <p:grpSpPr>
        <a:xfrm>
          <a:off x="0" y="0"/>
          <a:ext cx="0" cy="0"/>
          <a:chOff x="0" y="0"/>
          <a:chExt cx="0" cy="0"/>
        </a:xfrm>
      </p:grpSpPr>
      <p:sp>
        <p:nvSpPr>
          <p:cNvPr id="2" name="Freeform 2"/>
          <p:cNvSpPr/>
          <p:nvPr/>
        </p:nvSpPr>
        <p:spPr>
          <a:xfrm rot="-5400000">
            <a:off x="10437810" y="1335486"/>
            <a:ext cx="10508686" cy="7837714"/>
          </a:xfrm>
          <a:custGeom>
            <a:avLst/>
            <a:gdLst/>
            <a:ahLst/>
            <a:cxnLst/>
            <a:rect l="l" t="t" r="r" b="b"/>
            <a:pathLst>
              <a:path w="10508686" h="7837714">
                <a:moveTo>
                  <a:pt x="0" y="0"/>
                </a:moveTo>
                <a:lnTo>
                  <a:pt x="10508686" y="0"/>
                </a:lnTo>
                <a:lnTo>
                  <a:pt x="10508686" y="7837714"/>
                </a:lnTo>
                <a:lnTo>
                  <a:pt x="0" y="7837714"/>
                </a:lnTo>
                <a:lnTo>
                  <a:pt x="0" y="0"/>
                </a:lnTo>
                <a:close/>
              </a:path>
            </a:pathLst>
          </a:custGeom>
          <a:blipFill>
            <a:blip r:embed="rId2">
              <a:extLst>
                <a:ext uri="{96DAC541-7B7A-43D3-8B79-37D633B846F1}">
                  <asvg:svgBlip xmlns:asvg="http://schemas.microsoft.com/office/drawing/2016/SVG/main" r:embed="rId3"/>
                </a:ext>
              </a:extLst>
            </a:blip>
            <a:stretch>
              <a:fillRect t="-9609"/>
            </a:stretch>
          </a:blipFill>
        </p:spPr>
      </p:sp>
      <p:sp>
        <p:nvSpPr>
          <p:cNvPr id="3" name="Freeform 3"/>
          <p:cNvSpPr/>
          <p:nvPr/>
        </p:nvSpPr>
        <p:spPr>
          <a:xfrm rot="-5400000">
            <a:off x="-4178690" y="3065002"/>
            <a:ext cx="14426620" cy="8296616"/>
          </a:xfrm>
          <a:custGeom>
            <a:avLst/>
            <a:gdLst/>
            <a:ahLst/>
            <a:cxnLst/>
            <a:rect l="l" t="t" r="r" b="b"/>
            <a:pathLst>
              <a:path w="14426620" h="8296616">
                <a:moveTo>
                  <a:pt x="0" y="0"/>
                </a:moveTo>
                <a:lnTo>
                  <a:pt x="14426620" y="0"/>
                </a:lnTo>
                <a:lnTo>
                  <a:pt x="14426620" y="8296616"/>
                </a:lnTo>
                <a:lnTo>
                  <a:pt x="0" y="8296616"/>
                </a:lnTo>
                <a:lnTo>
                  <a:pt x="0" y="0"/>
                </a:lnTo>
                <a:close/>
              </a:path>
            </a:pathLst>
          </a:custGeom>
          <a:blipFill>
            <a:blip r:embed="rId4"/>
            <a:stretch>
              <a:fillRect b="-19763"/>
            </a:stretch>
          </a:blipFill>
        </p:spPr>
      </p:sp>
      <p:sp>
        <p:nvSpPr>
          <p:cNvPr id="4" name="Freeform 4"/>
          <p:cNvSpPr/>
          <p:nvPr/>
        </p:nvSpPr>
        <p:spPr>
          <a:xfrm rot="-5400000">
            <a:off x="-1685284" y="1614099"/>
            <a:ext cx="2040636" cy="7058802"/>
          </a:xfrm>
          <a:custGeom>
            <a:avLst/>
            <a:gdLst/>
            <a:ahLst/>
            <a:cxnLst/>
            <a:rect l="l" t="t" r="r" b="b"/>
            <a:pathLst>
              <a:path w="2040636" h="7058802">
                <a:moveTo>
                  <a:pt x="0" y="0"/>
                </a:moveTo>
                <a:lnTo>
                  <a:pt x="2040636" y="0"/>
                </a:lnTo>
                <a:lnTo>
                  <a:pt x="2040636" y="7058802"/>
                </a:lnTo>
                <a:lnTo>
                  <a:pt x="0" y="70588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0" y="3767640"/>
            <a:ext cx="4846124" cy="4114800"/>
          </a:xfrm>
          <a:custGeom>
            <a:avLst/>
            <a:gdLst/>
            <a:ahLst/>
            <a:cxnLst/>
            <a:rect l="l" t="t" r="r" b="b"/>
            <a:pathLst>
              <a:path w="4846124" h="4114800">
                <a:moveTo>
                  <a:pt x="0" y="0"/>
                </a:moveTo>
                <a:lnTo>
                  <a:pt x="4846124" y="0"/>
                </a:lnTo>
                <a:lnTo>
                  <a:pt x="484612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6" name="Group 6"/>
          <p:cNvGrpSpPr/>
          <p:nvPr/>
        </p:nvGrpSpPr>
        <p:grpSpPr>
          <a:xfrm>
            <a:off x="5569595" y="5143500"/>
            <a:ext cx="10903003" cy="4114800"/>
            <a:chOff x="0" y="0"/>
            <a:chExt cx="2871573" cy="1083733"/>
          </a:xfrm>
        </p:grpSpPr>
        <p:sp>
          <p:nvSpPr>
            <p:cNvPr id="7" name="Freeform 7"/>
            <p:cNvSpPr/>
            <p:nvPr/>
          </p:nvSpPr>
          <p:spPr>
            <a:xfrm>
              <a:off x="0" y="0"/>
              <a:ext cx="2871573" cy="1083733"/>
            </a:xfrm>
            <a:custGeom>
              <a:avLst/>
              <a:gdLst/>
              <a:ahLst/>
              <a:cxnLst/>
              <a:rect l="l" t="t" r="r" b="b"/>
              <a:pathLst>
                <a:path w="2871573" h="1083733">
                  <a:moveTo>
                    <a:pt x="0" y="0"/>
                  </a:moveTo>
                  <a:lnTo>
                    <a:pt x="2871573" y="0"/>
                  </a:lnTo>
                  <a:lnTo>
                    <a:pt x="2871573" y="1083733"/>
                  </a:lnTo>
                  <a:lnTo>
                    <a:pt x="0" y="1083733"/>
                  </a:lnTo>
                  <a:lnTo>
                    <a:pt x="0" y="0"/>
                  </a:lnTo>
                </a:path>
              </a:pathLst>
            </a:custGeom>
            <a:solidFill>
              <a:srgbClr val="104350"/>
            </a:solidFill>
          </p:spPr>
        </p:sp>
        <p:sp>
          <p:nvSpPr>
            <p:cNvPr id="8" name="TextBox 8"/>
            <p:cNvSpPr txBox="1"/>
            <p:nvPr/>
          </p:nvSpPr>
          <p:spPr>
            <a:xfrm>
              <a:off x="0" y="-152400"/>
              <a:ext cx="812800" cy="965200"/>
            </a:xfrm>
            <a:prstGeom prst="rect">
              <a:avLst/>
            </a:prstGeom>
          </p:spPr>
          <p:txBody>
            <a:bodyPr lIns="50800" tIns="50800" rIns="50800" bIns="50800" rtlCol="0" anchor="ctr"/>
            <a:lstStyle/>
            <a:p>
              <a:pPr algn="ctr">
                <a:lnSpc>
                  <a:spcPts val="4321"/>
                </a:lnSpc>
              </a:pPr>
              <a:endParaRPr/>
            </a:p>
          </p:txBody>
        </p:sp>
      </p:grpSp>
      <p:grpSp>
        <p:nvGrpSpPr>
          <p:cNvPr id="9" name="Group 9"/>
          <p:cNvGrpSpPr/>
          <p:nvPr/>
        </p:nvGrpSpPr>
        <p:grpSpPr>
          <a:xfrm>
            <a:off x="5374267" y="491477"/>
            <a:ext cx="10973286" cy="3963242"/>
            <a:chOff x="0" y="0"/>
            <a:chExt cx="2890084" cy="1043817"/>
          </a:xfrm>
        </p:grpSpPr>
        <p:sp>
          <p:nvSpPr>
            <p:cNvPr id="10" name="Freeform 10"/>
            <p:cNvSpPr/>
            <p:nvPr/>
          </p:nvSpPr>
          <p:spPr>
            <a:xfrm>
              <a:off x="0" y="0"/>
              <a:ext cx="2890083" cy="1043817"/>
            </a:xfrm>
            <a:custGeom>
              <a:avLst/>
              <a:gdLst/>
              <a:ahLst/>
              <a:cxnLst/>
              <a:rect l="l" t="t" r="r" b="b"/>
              <a:pathLst>
                <a:path w="2890083" h="1043817">
                  <a:moveTo>
                    <a:pt x="0" y="0"/>
                  </a:moveTo>
                  <a:lnTo>
                    <a:pt x="2890083" y="0"/>
                  </a:lnTo>
                  <a:lnTo>
                    <a:pt x="2890083" y="1043817"/>
                  </a:lnTo>
                  <a:lnTo>
                    <a:pt x="0" y="1043817"/>
                  </a:lnTo>
                  <a:lnTo>
                    <a:pt x="0" y="0"/>
                  </a:lnTo>
                </a:path>
              </a:pathLst>
            </a:custGeom>
            <a:solidFill>
              <a:srgbClr val="104350"/>
            </a:solidFill>
          </p:spPr>
        </p:sp>
        <p:sp>
          <p:nvSpPr>
            <p:cNvPr id="11" name="TextBox 11"/>
            <p:cNvSpPr txBox="1"/>
            <p:nvPr/>
          </p:nvSpPr>
          <p:spPr>
            <a:xfrm>
              <a:off x="0" y="-152400"/>
              <a:ext cx="812800" cy="965200"/>
            </a:xfrm>
            <a:prstGeom prst="rect">
              <a:avLst/>
            </a:prstGeom>
          </p:spPr>
          <p:txBody>
            <a:bodyPr lIns="50800" tIns="50800" rIns="50800" bIns="50800" rtlCol="0" anchor="ctr"/>
            <a:lstStyle/>
            <a:p>
              <a:pPr algn="ctr">
                <a:lnSpc>
                  <a:spcPts val="4321"/>
                </a:lnSpc>
              </a:pPr>
              <a:endParaRPr/>
            </a:p>
          </p:txBody>
        </p:sp>
      </p:grpSp>
      <p:sp>
        <p:nvSpPr>
          <p:cNvPr id="12" name="TextBox 12"/>
          <p:cNvSpPr txBox="1"/>
          <p:nvPr/>
        </p:nvSpPr>
        <p:spPr>
          <a:xfrm>
            <a:off x="5569595" y="514217"/>
            <a:ext cx="10582629" cy="3832037"/>
          </a:xfrm>
          <a:prstGeom prst="rect">
            <a:avLst/>
          </a:prstGeom>
        </p:spPr>
        <p:txBody>
          <a:bodyPr lIns="0" tIns="0" rIns="0" bIns="0" rtlCol="0" anchor="t">
            <a:spAutoFit/>
          </a:bodyPr>
          <a:lstStyle/>
          <a:p>
            <a:pPr algn="ctr">
              <a:lnSpc>
                <a:spcPts val="6135"/>
              </a:lnSpc>
            </a:pPr>
            <a:r>
              <a:rPr lang="en-US" sz="4382" spc="219">
                <a:solidFill>
                  <a:srgbClr val="FFFFFF"/>
                </a:solidFill>
                <a:latin typeface="Livvic Semi-Bold"/>
              </a:rPr>
              <a:t>TODAY'S GOAL IS TO INVESTIGATE THE DISTRIBUTION OF CARNIVOROUS PLANTS IN THE UNITED STATES USING A COORDINATE PLANE</a:t>
            </a:r>
          </a:p>
        </p:txBody>
      </p:sp>
      <p:sp>
        <p:nvSpPr>
          <p:cNvPr id="13" name="TextBox 13"/>
          <p:cNvSpPr txBox="1"/>
          <p:nvPr/>
        </p:nvSpPr>
        <p:spPr>
          <a:xfrm>
            <a:off x="5178938" y="5572676"/>
            <a:ext cx="11363943" cy="3170724"/>
          </a:xfrm>
          <a:prstGeom prst="rect">
            <a:avLst/>
          </a:prstGeom>
        </p:spPr>
        <p:txBody>
          <a:bodyPr lIns="0" tIns="0" rIns="0" bIns="0" rtlCol="0" anchor="t">
            <a:spAutoFit/>
          </a:bodyPr>
          <a:lstStyle/>
          <a:p>
            <a:pPr algn="ctr">
              <a:lnSpc>
                <a:spcPts val="6360"/>
              </a:lnSpc>
            </a:pPr>
            <a:r>
              <a:rPr lang="en-US" sz="4543" spc="227">
                <a:solidFill>
                  <a:srgbClr val="FFFFFF"/>
                </a:solidFill>
                <a:latin typeface="Livvic Semi-Bold"/>
              </a:rPr>
              <a:t>THEN, WE WILL DETERMINE IF CARNIVOROUS PLANTS MAY BE A GOOD CANDIDATE FOR NASA BIOLOGY RESEARCH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11329"/>
        </a:solidFill>
        <a:effectLst/>
      </p:bgPr>
    </p:bg>
    <p:spTree>
      <p:nvGrpSpPr>
        <p:cNvPr id="1" name=""/>
        <p:cNvGrpSpPr/>
        <p:nvPr/>
      </p:nvGrpSpPr>
      <p:grpSpPr>
        <a:xfrm>
          <a:off x="0" y="0"/>
          <a:ext cx="0" cy="0"/>
          <a:chOff x="0" y="0"/>
          <a:chExt cx="0" cy="0"/>
        </a:xfrm>
      </p:grpSpPr>
      <p:sp>
        <p:nvSpPr>
          <p:cNvPr id="2" name="Freeform 2"/>
          <p:cNvSpPr/>
          <p:nvPr/>
        </p:nvSpPr>
        <p:spPr>
          <a:xfrm>
            <a:off x="-7450251" y="-521686"/>
            <a:ext cx="13452204" cy="12207876"/>
          </a:xfrm>
          <a:custGeom>
            <a:avLst/>
            <a:gdLst/>
            <a:ahLst/>
            <a:cxnLst/>
            <a:rect l="l" t="t" r="r" b="b"/>
            <a:pathLst>
              <a:path w="13452204" h="12207876">
                <a:moveTo>
                  <a:pt x="0" y="0"/>
                </a:moveTo>
                <a:lnTo>
                  <a:pt x="13452204" y="0"/>
                </a:lnTo>
                <a:lnTo>
                  <a:pt x="13452204" y="12207875"/>
                </a:lnTo>
                <a:lnTo>
                  <a:pt x="0" y="122078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714552" y="0"/>
            <a:ext cx="4375306" cy="9021250"/>
          </a:xfrm>
          <a:custGeom>
            <a:avLst/>
            <a:gdLst/>
            <a:ahLst/>
            <a:cxnLst/>
            <a:rect l="l" t="t" r="r" b="b"/>
            <a:pathLst>
              <a:path w="4375306" h="9021250">
                <a:moveTo>
                  <a:pt x="0" y="0"/>
                </a:moveTo>
                <a:lnTo>
                  <a:pt x="4375306" y="0"/>
                </a:lnTo>
                <a:lnTo>
                  <a:pt x="4375306" y="9021250"/>
                </a:lnTo>
                <a:lnTo>
                  <a:pt x="0" y="9021250"/>
                </a:lnTo>
                <a:lnTo>
                  <a:pt x="0" y="0"/>
                </a:lnTo>
                <a:close/>
              </a:path>
            </a:pathLst>
          </a:custGeom>
          <a:blipFill>
            <a:blip r:embed="rId5"/>
            <a:stretch>
              <a:fillRect/>
            </a:stretch>
          </a:blipFill>
        </p:spPr>
      </p:sp>
      <p:sp>
        <p:nvSpPr>
          <p:cNvPr id="4" name="Freeform 4"/>
          <p:cNvSpPr/>
          <p:nvPr/>
        </p:nvSpPr>
        <p:spPr>
          <a:xfrm>
            <a:off x="13291392" y="5143500"/>
            <a:ext cx="4645605" cy="3594537"/>
          </a:xfrm>
          <a:custGeom>
            <a:avLst/>
            <a:gdLst/>
            <a:ahLst/>
            <a:cxnLst/>
            <a:rect l="l" t="t" r="r" b="b"/>
            <a:pathLst>
              <a:path w="4645605" h="3594537">
                <a:moveTo>
                  <a:pt x="0" y="0"/>
                </a:moveTo>
                <a:lnTo>
                  <a:pt x="4645605" y="0"/>
                </a:lnTo>
                <a:lnTo>
                  <a:pt x="4645605" y="3594537"/>
                </a:lnTo>
                <a:lnTo>
                  <a:pt x="0" y="3594537"/>
                </a:lnTo>
                <a:lnTo>
                  <a:pt x="0" y="0"/>
                </a:lnTo>
                <a:close/>
              </a:path>
            </a:pathLst>
          </a:custGeom>
          <a:blipFill>
            <a:blip r:embed="rId6"/>
            <a:stretch>
              <a:fillRect/>
            </a:stretch>
          </a:blipFill>
        </p:spPr>
      </p:sp>
      <p:sp>
        <p:nvSpPr>
          <p:cNvPr id="5" name="Freeform 5"/>
          <p:cNvSpPr/>
          <p:nvPr/>
        </p:nvSpPr>
        <p:spPr>
          <a:xfrm>
            <a:off x="12284190" y="8385081"/>
            <a:ext cx="2014404" cy="1964044"/>
          </a:xfrm>
          <a:custGeom>
            <a:avLst/>
            <a:gdLst/>
            <a:ahLst/>
            <a:cxnLst/>
            <a:rect l="l" t="t" r="r" b="b"/>
            <a:pathLst>
              <a:path w="2014404" h="1964044">
                <a:moveTo>
                  <a:pt x="0" y="0"/>
                </a:moveTo>
                <a:lnTo>
                  <a:pt x="2014404" y="0"/>
                </a:lnTo>
                <a:lnTo>
                  <a:pt x="2014404" y="1964044"/>
                </a:lnTo>
                <a:lnTo>
                  <a:pt x="0" y="19640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5669943" y="3593466"/>
            <a:ext cx="6418954" cy="871869"/>
          </a:xfrm>
          <a:prstGeom prst="rect">
            <a:avLst/>
          </a:prstGeom>
        </p:spPr>
        <p:txBody>
          <a:bodyPr lIns="0" tIns="0" rIns="0" bIns="0" rtlCol="0" anchor="t">
            <a:spAutoFit/>
          </a:bodyPr>
          <a:lstStyle/>
          <a:p>
            <a:pPr>
              <a:lnSpc>
                <a:spcPts val="6575"/>
              </a:lnSpc>
            </a:pPr>
            <a:r>
              <a:rPr lang="en-US" sz="6575">
                <a:solidFill>
                  <a:srgbClr val="F4DDB5"/>
                </a:solidFill>
                <a:latin typeface="Kollektif Bold"/>
              </a:rPr>
              <a:t>A Carnivore?</a:t>
            </a:r>
          </a:p>
        </p:txBody>
      </p:sp>
      <p:sp>
        <p:nvSpPr>
          <p:cNvPr id="7" name="TextBox 7"/>
          <p:cNvSpPr txBox="1"/>
          <p:nvPr/>
        </p:nvSpPr>
        <p:spPr>
          <a:xfrm>
            <a:off x="5669943" y="4846335"/>
            <a:ext cx="7649360" cy="3371850"/>
          </a:xfrm>
          <a:prstGeom prst="rect">
            <a:avLst/>
          </a:prstGeom>
        </p:spPr>
        <p:txBody>
          <a:bodyPr lIns="0" tIns="0" rIns="0" bIns="0" rtlCol="0" anchor="t">
            <a:spAutoFit/>
          </a:bodyPr>
          <a:lstStyle/>
          <a:p>
            <a:pPr>
              <a:lnSpc>
                <a:spcPts val="4469"/>
              </a:lnSpc>
            </a:pPr>
            <a:r>
              <a:rPr lang="en-US" sz="3724">
                <a:solidFill>
                  <a:srgbClr val="F4DDB5"/>
                </a:solidFill>
                <a:latin typeface="Kollektif"/>
              </a:rPr>
              <a:t>These plants are specially adapted to capture and digest insects by using a variety of </a:t>
            </a:r>
            <a:r>
              <a:rPr lang="en-US" sz="3724">
                <a:solidFill>
                  <a:srgbClr val="F4DDB5"/>
                </a:solidFill>
                <a:latin typeface="Kollektif Bold"/>
              </a:rPr>
              <a:t>adaptations</a:t>
            </a:r>
            <a:r>
              <a:rPr lang="en-US" sz="3724">
                <a:solidFill>
                  <a:srgbClr val="F4DDB5"/>
                </a:solidFill>
                <a:latin typeface="Kollektif"/>
              </a:rPr>
              <a:t> and features. Currently, there are more than 600 species of plants that can digest insects! </a:t>
            </a:r>
          </a:p>
        </p:txBody>
      </p:sp>
      <p:sp>
        <p:nvSpPr>
          <p:cNvPr id="8" name="TextBox 8"/>
          <p:cNvSpPr txBox="1"/>
          <p:nvPr/>
        </p:nvSpPr>
        <p:spPr>
          <a:xfrm>
            <a:off x="4898518" y="342601"/>
            <a:ext cx="13038479" cy="2955590"/>
          </a:xfrm>
          <a:prstGeom prst="rect">
            <a:avLst/>
          </a:prstGeom>
        </p:spPr>
        <p:txBody>
          <a:bodyPr lIns="0" tIns="0" rIns="0" bIns="0" rtlCol="0" anchor="t">
            <a:spAutoFit/>
          </a:bodyPr>
          <a:lstStyle/>
          <a:p>
            <a:pPr>
              <a:lnSpc>
                <a:spcPts val="11918"/>
              </a:lnSpc>
            </a:pPr>
            <a:r>
              <a:rPr lang="en-US" sz="8513">
                <a:solidFill>
                  <a:srgbClr val="3C7F72"/>
                </a:solidFill>
                <a:latin typeface="Livvic Semi-Bold"/>
              </a:rPr>
              <a:t>What is a Carnivorous Plant? </a:t>
            </a:r>
          </a:p>
        </p:txBody>
      </p:sp>
      <p:sp>
        <p:nvSpPr>
          <p:cNvPr id="9" name="TextBox 9"/>
          <p:cNvSpPr txBox="1"/>
          <p:nvPr/>
        </p:nvSpPr>
        <p:spPr>
          <a:xfrm>
            <a:off x="13986757" y="5750518"/>
            <a:ext cx="3309317" cy="1529672"/>
          </a:xfrm>
          <a:prstGeom prst="rect">
            <a:avLst/>
          </a:prstGeom>
        </p:spPr>
        <p:txBody>
          <a:bodyPr lIns="0" tIns="0" rIns="0" bIns="0" rtlCol="0" anchor="t">
            <a:spAutoFit/>
          </a:bodyPr>
          <a:lstStyle/>
          <a:p>
            <a:pPr algn="ctr">
              <a:lnSpc>
                <a:spcPts val="3904"/>
              </a:lnSpc>
            </a:pPr>
            <a:r>
              <a:rPr lang="en-US" sz="3904">
                <a:solidFill>
                  <a:srgbClr val="000000"/>
                </a:solidFill>
                <a:latin typeface="Kollektif Bold"/>
              </a:rPr>
              <a:t>Are plants usually carnivores?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11329"/>
        </a:solidFill>
        <a:effectLst/>
      </p:bgPr>
    </p:bg>
    <p:spTree>
      <p:nvGrpSpPr>
        <p:cNvPr id="1" name=""/>
        <p:cNvGrpSpPr/>
        <p:nvPr/>
      </p:nvGrpSpPr>
      <p:grpSpPr>
        <a:xfrm>
          <a:off x="0" y="0"/>
          <a:ext cx="0" cy="0"/>
          <a:chOff x="0" y="0"/>
          <a:chExt cx="0" cy="0"/>
        </a:xfrm>
      </p:grpSpPr>
      <p:sp>
        <p:nvSpPr>
          <p:cNvPr id="2" name="Freeform 2"/>
          <p:cNvSpPr/>
          <p:nvPr/>
        </p:nvSpPr>
        <p:spPr>
          <a:xfrm>
            <a:off x="-7450251" y="-521686"/>
            <a:ext cx="13452204" cy="12207876"/>
          </a:xfrm>
          <a:custGeom>
            <a:avLst/>
            <a:gdLst/>
            <a:ahLst/>
            <a:cxnLst/>
            <a:rect l="l" t="t" r="r" b="b"/>
            <a:pathLst>
              <a:path w="13452204" h="12207876">
                <a:moveTo>
                  <a:pt x="0" y="0"/>
                </a:moveTo>
                <a:lnTo>
                  <a:pt x="13452204" y="0"/>
                </a:lnTo>
                <a:lnTo>
                  <a:pt x="13452204" y="12207875"/>
                </a:lnTo>
                <a:lnTo>
                  <a:pt x="0" y="122078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714552" y="0"/>
            <a:ext cx="4375306" cy="9021250"/>
          </a:xfrm>
          <a:custGeom>
            <a:avLst/>
            <a:gdLst/>
            <a:ahLst/>
            <a:cxnLst/>
            <a:rect l="l" t="t" r="r" b="b"/>
            <a:pathLst>
              <a:path w="4375306" h="9021250">
                <a:moveTo>
                  <a:pt x="0" y="0"/>
                </a:moveTo>
                <a:lnTo>
                  <a:pt x="4375306" y="0"/>
                </a:lnTo>
                <a:lnTo>
                  <a:pt x="4375306" y="9021250"/>
                </a:lnTo>
                <a:lnTo>
                  <a:pt x="0" y="9021250"/>
                </a:lnTo>
                <a:lnTo>
                  <a:pt x="0" y="0"/>
                </a:lnTo>
                <a:close/>
              </a:path>
            </a:pathLst>
          </a:custGeom>
          <a:blipFill>
            <a:blip r:embed="rId5"/>
            <a:stretch>
              <a:fillRect/>
            </a:stretch>
          </a:blipFill>
        </p:spPr>
      </p:sp>
      <p:sp>
        <p:nvSpPr>
          <p:cNvPr id="4" name="TextBox 4"/>
          <p:cNvSpPr txBox="1"/>
          <p:nvPr/>
        </p:nvSpPr>
        <p:spPr>
          <a:xfrm>
            <a:off x="6678228" y="3913356"/>
            <a:ext cx="5739772" cy="892318"/>
          </a:xfrm>
          <a:prstGeom prst="rect">
            <a:avLst/>
          </a:prstGeom>
        </p:spPr>
        <p:txBody>
          <a:bodyPr lIns="0" tIns="0" rIns="0" bIns="0" rtlCol="0" anchor="t">
            <a:spAutoFit/>
          </a:bodyPr>
          <a:lstStyle/>
          <a:p>
            <a:pPr>
              <a:lnSpc>
                <a:spcPts val="6630"/>
              </a:lnSpc>
            </a:pPr>
            <a:r>
              <a:rPr lang="en-US" sz="6630">
                <a:solidFill>
                  <a:srgbClr val="F4DDB5"/>
                </a:solidFill>
                <a:latin typeface="Kollektif Bold"/>
              </a:rPr>
              <a:t>A Plant? </a:t>
            </a:r>
          </a:p>
        </p:txBody>
      </p:sp>
      <p:sp>
        <p:nvSpPr>
          <p:cNvPr id="5" name="TextBox 5"/>
          <p:cNvSpPr txBox="1"/>
          <p:nvPr/>
        </p:nvSpPr>
        <p:spPr>
          <a:xfrm>
            <a:off x="6678228" y="4983090"/>
            <a:ext cx="10581072" cy="4038160"/>
          </a:xfrm>
          <a:prstGeom prst="rect">
            <a:avLst/>
          </a:prstGeom>
        </p:spPr>
        <p:txBody>
          <a:bodyPr lIns="0" tIns="0" rIns="0" bIns="0" rtlCol="0" anchor="t">
            <a:spAutoFit/>
          </a:bodyPr>
          <a:lstStyle/>
          <a:p>
            <a:pPr>
              <a:lnSpc>
                <a:spcPts val="4037"/>
              </a:lnSpc>
            </a:pPr>
            <a:r>
              <a:rPr lang="en-US" sz="3364">
                <a:solidFill>
                  <a:srgbClr val="F4DDB5"/>
                </a:solidFill>
                <a:latin typeface="Kollektif"/>
              </a:rPr>
              <a:t>Carnivorous plants ARE still plants because they carry out photosynthesis! They have similar enzymes, structures and chlorophylls to other "normal" plants. </a:t>
            </a:r>
          </a:p>
          <a:p>
            <a:pPr>
              <a:lnSpc>
                <a:spcPts val="4037"/>
              </a:lnSpc>
            </a:pPr>
            <a:endParaRPr lang="en-US" sz="3364">
              <a:solidFill>
                <a:srgbClr val="F4DDB5"/>
              </a:solidFill>
              <a:latin typeface="Kollektif"/>
            </a:endParaRPr>
          </a:p>
          <a:p>
            <a:pPr>
              <a:lnSpc>
                <a:spcPts val="4037"/>
              </a:lnSpc>
            </a:pPr>
            <a:r>
              <a:rPr lang="en-US" sz="3364">
                <a:solidFill>
                  <a:srgbClr val="F4DDB5"/>
                </a:solidFill>
                <a:latin typeface="Kollektif"/>
              </a:rPr>
              <a:t>However, plants like pitcher plants (on the left) get their nitrogen by consuming insects! Some pitcher plants are even large enough to digest vertebrates like lizards and frogs. </a:t>
            </a:r>
          </a:p>
        </p:txBody>
      </p:sp>
      <p:sp>
        <p:nvSpPr>
          <p:cNvPr id="6" name="TextBox 6"/>
          <p:cNvSpPr txBox="1"/>
          <p:nvPr/>
        </p:nvSpPr>
        <p:spPr>
          <a:xfrm>
            <a:off x="5898761" y="153395"/>
            <a:ext cx="13038479" cy="2955590"/>
          </a:xfrm>
          <a:prstGeom prst="rect">
            <a:avLst/>
          </a:prstGeom>
        </p:spPr>
        <p:txBody>
          <a:bodyPr lIns="0" tIns="0" rIns="0" bIns="0" rtlCol="0" anchor="t">
            <a:spAutoFit/>
          </a:bodyPr>
          <a:lstStyle/>
          <a:p>
            <a:pPr>
              <a:lnSpc>
                <a:spcPts val="11918"/>
              </a:lnSpc>
            </a:pPr>
            <a:r>
              <a:rPr lang="en-US" sz="8513">
                <a:solidFill>
                  <a:srgbClr val="3C7F72"/>
                </a:solidFill>
                <a:latin typeface="Livvic Semi-Bold"/>
              </a:rPr>
              <a:t>What is a Carnivorous Plant?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11329"/>
        </a:solidFill>
        <a:effectLst/>
      </p:bgPr>
    </p:bg>
    <p:spTree>
      <p:nvGrpSpPr>
        <p:cNvPr id="1" name=""/>
        <p:cNvGrpSpPr/>
        <p:nvPr/>
      </p:nvGrpSpPr>
      <p:grpSpPr>
        <a:xfrm>
          <a:off x="0" y="0"/>
          <a:ext cx="0" cy="0"/>
          <a:chOff x="0" y="0"/>
          <a:chExt cx="0" cy="0"/>
        </a:xfrm>
      </p:grpSpPr>
      <p:sp>
        <p:nvSpPr>
          <p:cNvPr id="2" name="Freeform 2"/>
          <p:cNvSpPr/>
          <p:nvPr/>
        </p:nvSpPr>
        <p:spPr>
          <a:xfrm>
            <a:off x="-7450251" y="-521686"/>
            <a:ext cx="13452204" cy="12207876"/>
          </a:xfrm>
          <a:custGeom>
            <a:avLst/>
            <a:gdLst/>
            <a:ahLst/>
            <a:cxnLst/>
            <a:rect l="l" t="t" r="r" b="b"/>
            <a:pathLst>
              <a:path w="13452204" h="12207876">
                <a:moveTo>
                  <a:pt x="0" y="0"/>
                </a:moveTo>
                <a:lnTo>
                  <a:pt x="13452204" y="0"/>
                </a:lnTo>
                <a:lnTo>
                  <a:pt x="13452204" y="12207875"/>
                </a:lnTo>
                <a:lnTo>
                  <a:pt x="0" y="122078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714552" y="0"/>
            <a:ext cx="4375306" cy="9021250"/>
          </a:xfrm>
          <a:custGeom>
            <a:avLst/>
            <a:gdLst/>
            <a:ahLst/>
            <a:cxnLst/>
            <a:rect l="l" t="t" r="r" b="b"/>
            <a:pathLst>
              <a:path w="4375306" h="9021250">
                <a:moveTo>
                  <a:pt x="0" y="0"/>
                </a:moveTo>
                <a:lnTo>
                  <a:pt x="4375306" y="0"/>
                </a:lnTo>
                <a:lnTo>
                  <a:pt x="4375306" y="9021250"/>
                </a:lnTo>
                <a:lnTo>
                  <a:pt x="0" y="9021250"/>
                </a:lnTo>
                <a:lnTo>
                  <a:pt x="0" y="0"/>
                </a:lnTo>
                <a:close/>
              </a:path>
            </a:pathLst>
          </a:custGeom>
          <a:blipFill>
            <a:blip r:embed="rId5"/>
            <a:stretch>
              <a:fillRect/>
            </a:stretch>
          </a:blipFill>
        </p:spPr>
      </p:sp>
      <p:sp>
        <p:nvSpPr>
          <p:cNvPr id="4" name="TextBox 4"/>
          <p:cNvSpPr txBox="1"/>
          <p:nvPr/>
        </p:nvSpPr>
        <p:spPr>
          <a:xfrm>
            <a:off x="6001953" y="4058725"/>
            <a:ext cx="11257347" cy="4962525"/>
          </a:xfrm>
          <a:prstGeom prst="rect">
            <a:avLst/>
          </a:prstGeom>
        </p:spPr>
        <p:txBody>
          <a:bodyPr lIns="0" tIns="0" rIns="0" bIns="0" rtlCol="0" anchor="t">
            <a:spAutoFit/>
          </a:bodyPr>
          <a:lstStyle/>
          <a:p>
            <a:pPr>
              <a:lnSpc>
                <a:spcPts val="4925"/>
              </a:lnSpc>
            </a:pPr>
            <a:r>
              <a:rPr lang="en-US" sz="4104">
                <a:solidFill>
                  <a:srgbClr val="F4DDB5"/>
                </a:solidFill>
                <a:latin typeface="Kollektif"/>
              </a:rPr>
              <a:t>Carnivorous plants are usually found in areas that are wet and low in nutrients. Some examples of these habitats could include bogs, swamps, bodies of water, forests, sand or even places with rocks. </a:t>
            </a:r>
          </a:p>
          <a:p>
            <a:pPr>
              <a:lnSpc>
                <a:spcPts val="4925"/>
              </a:lnSpc>
            </a:pPr>
            <a:endParaRPr lang="en-US" sz="4104">
              <a:solidFill>
                <a:srgbClr val="F4DDB5"/>
              </a:solidFill>
              <a:latin typeface="Kollektif"/>
            </a:endParaRPr>
          </a:p>
          <a:p>
            <a:pPr>
              <a:lnSpc>
                <a:spcPts val="4925"/>
              </a:lnSpc>
            </a:pPr>
            <a:r>
              <a:rPr lang="en-US" sz="4104">
                <a:solidFill>
                  <a:srgbClr val="F4DDB5"/>
                </a:solidFill>
                <a:latin typeface="Kollektif"/>
              </a:rPr>
              <a:t>In fact, carnivorous plants can be found on every continent except Antarctica! </a:t>
            </a:r>
          </a:p>
        </p:txBody>
      </p:sp>
      <p:sp>
        <p:nvSpPr>
          <p:cNvPr id="5" name="TextBox 5"/>
          <p:cNvSpPr txBox="1"/>
          <p:nvPr/>
        </p:nvSpPr>
        <p:spPr>
          <a:xfrm>
            <a:off x="5040842" y="290263"/>
            <a:ext cx="13038479" cy="3118268"/>
          </a:xfrm>
          <a:prstGeom prst="rect">
            <a:avLst/>
          </a:prstGeom>
        </p:spPr>
        <p:txBody>
          <a:bodyPr lIns="0" tIns="0" rIns="0" bIns="0" rtlCol="0" anchor="t">
            <a:spAutoFit/>
          </a:bodyPr>
          <a:lstStyle/>
          <a:p>
            <a:pPr>
              <a:lnSpc>
                <a:spcPts val="8087"/>
              </a:lnSpc>
            </a:pPr>
            <a:r>
              <a:rPr lang="en-US" sz="8513">
                <a:solidFill>
                  <a:srgbClr val="3C7F72"/>
                </a:solidFill>
                <a:latin typeface="Livvic Bold"/>
              </a:rPr>
              <a:t>What types of habitats do carnivorous plants thrive in?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AF00"/>
        </a:solidFill>
        <a:effectLst/>
      </p:bgPr>
    </p:bg>
    <p:spTree>
      <p:nvGrpSpPr>
        <p:cNvPr id="1" name=""/>
        <p:cNvGrpSpPr/>
        <p:nvPr/>
      </p:nvGrpSpPr>
      <p:grpSpPr>
        <a:xfrm>
          <a:off x="0" y="0"/>
          <a:ext cx="0" cy="0"/>
          <a:chOff x="0" y="0"/>
          <a:chExt cx="0" cy="0"/>
        </a:xfrm>
      </p:grpSpPr>
      <p:sp>
        <p:nvSpPr>
          <p:cNvPr id="2" name="Freeform 2"/>
          <p:cNvSpPr/>
          <p:nvPr/>
        </p:nvSpPr>
        <p:spPr>
          <a:xfrm rot="5400000" flipH="1" flipV="1">
            <a:off x="8738232" y="737232"/>
            <a:ext cx="10508686" cy="8590850"/>
          </a:xfrm>
          <a:custGeom>
            <a:avLst/>
            <a:gdLst/>
            <a:ahLst/>
            <a:cxnLst/>
            <a:rect l="l" t="t" r="r" b="b"/>
            <a:pathLst>
              <a:path w="10508686" h="8590850">
                <a:moveTo>
                  <a:pt x="10508686" y="8590850"/>
                </a:moveTo>
                <a:lnTo>
                  <a:pt x="0" y="8590850"/>
                </a:lnTo>
                <a:lnTo>
                  <a:pt x="0" y="0"/>
                </a:lnTo>
                <a:lnTo>
                  <a:pt x="10508686" y="0"/>
                </a:lnTo>
                <a:lnTo>
                  <a:pt x="10508686" y="859085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AutoShape 3"/>
          <p:cNvSpPr/>
          <p:nvPr/>
        </p:nvSpPr>
        <p:spPr>
          <a:xfrm flipV="1">
            <a:off x="1666131" y="5237978"/>
            <a:ext cx="9628735" cy="15752"/>
          </a:xfrm>
          <a:prstGeom prst="line">
            <a:avLst/>
          </a:prstGeom>
          <a:ln w="9525" cap="flat">
            <a:solidFill>
              <a:srgbClr val="FFFFFF"/>
            </a:solidFill>
            <a:prstDash val="solid"/>
            <a:headEnd type="none" w="sm" len="sm"/>
            <a:tailEnd type="none" w="sm" len="sm"/>
          </a:ln>
        </p:spPr>
      </p:sp>
      <p:sp>
        <p:nvSpPr>
          <p:cNvPr id="4" name="AutoShape 4"/>
          <p:cNvSpPr/>
          <p:nvPr/>
        </p:nvSpPr>
        <p:spPr>
          <a:xfrm flipV="1">
            <a:off x="1666131" y="7786605"/>
            <a:ext cx="9628735" cy="15752"/>
          </a:xfrm>
          <a:prstGeom prst="line">
            <a:avLst/>
          </a:prstGeom>
          <a:ln w="9525" cap="flat">
            <a:solidFill>
              <a:srgbClr val="FFFFFF"/>
            </a:solidFill>
            <a:prstDash val="solid"/>
            <a:headEnd type="none" w="sm" len="sm"/>
            <a:tailEnd type="none" w="sm" len="sm"/>
          </a:ln>
        </p:spPr>
      </p:sp>
      <p:sp>
        <p:nvSpPr>
          <p:cNvPr id="5" name="Freeform 5"/>
          <p:cNvSpPr/>
          <p:nvPr/>
        </p:nvSpPr>
        <p:spPr>
          <a:xfrm>
            <a:off x="13120383" y="-221686"/>
            <a:ext cx="4375306" cy="9021250"/>
          </a:xfrm>
          <a:custGeom>
            <a:avLst/>
            <a:gdLst/>
            <a:ahLst/>
            <a:cxnLst/>
            <a:rect l="l" t="t" r="r" b="b"/>
            <a:pathLst>
              <a:path w="4375306" h="9021250">
                <a:moveTo>
                  <a:pt x="0" y="0"/>
                </a:moveTo>
                <a:lnTo>
                  <a:pt x="4375306" y="0"/>
                </a:lnTo>
                <a:lnTo>
                  <a:pt x="4375306" y="9021250"/>
                </a:lnTo>
                <a:lnTo>
                  <a:pt x="0" y="9021250"/>
                </a:lnTo>
                <a:lnTo>
                  <a:pt x="0" y="0"/>
                </a:lnTo>
                <a:close/>
              </a:path>
            </a:pathLst>
          </a:custGeom>
          <a:blipFill>
            <a:blip r:embed="rId5"/>
            <a:stretch>
              <a:fillRect/>
            </a:stretch>
          </a:blipFill>
        </p:spPr>
      </p:sp>
      <p:sp>
        <p:nvSpPr>
          <p:cNvPr id="6" name="TextBox 6"/>
          <p:cNvSpPr txBox="1"/>
          <p:nvPr/>
        </p:nvSpPr>
        <p:spPr>
          <a:xfrm>
            <a:off x="1553758" y="262337"/>
            <a:ext cx="10622412" cy="2288086"/>
          </a:xfrm>
          <a:prstGeom prst="rect">
            <a:avLst/>
          </a:prstGeom>
        </p:spPr>
        <p:txBody>
          <a:bodyPr lIns="0" tIns="0" rIns="0" bIns="0" rtlCol="0" anchor="t">
            <a:spAutoFit/>
          </a:bodyPr>
          <a:lstStyle/>
          <a:p>
            <a:pPr>
              <a:lnSpc>
                <a:spcPts val="9204"/>
              </a:lnSpc>
            </a:pPr>
            <a:r>
              <a:rPr lang="en-US" sz="6574" spc="-131">
                <a:solidFill>
                  <a:srgbClr val="3C7F72"/>
                </a:solidFill>
                <a:latin typeface="Livvic Semi-Bold"/>
              </a:rPr>
              <a:t>Quick Refresher on Using a Coordinate Plane </a:t>
            </a:r>
          </a:p>
        </p:txBody>
      </p:sp>
      <p:sp>
        <p:nvSpPr>
          <p:cNvPr id="7" name="TextBox 7"/>
          <p:cNvSpPr txBox="1"/>
          <p:nvPr/>
        </p:nvSpPr>
        <p:spPr>
          <a:xfrm>
            <a:off x="1028700" y="2920421"/>
            <a:ext cx="2241423" cy="1892260"/>
          </a:xfrm>
          <a:prstGeom prst="rect">
            <a:avLst/>
          </a:prstGeom>
        </p:spPr>
        <p:txBody>
          <a:bodyPr lIns="0" tIns="0" rIns="0" bIns="0" rtlCol="0" anchor="t">
            <a:spAutoFit/>
          </a:bodyPr>
          <a:lstStyle/>
          <a:p>
            <a:pPr algn="r">
              <a:lnSpc>
                <a:spcPts val="15434"/>
              </a:lnSpc>
            </a:pPr>
            <a:r>
              <a:rPr lang="en-US" sz="11024" spc="-220">
                <a:solidFill>
                  <a:srgbClr val="992800"/>
                </a:solidFill>
                <a:latin typeface="Livvic Semi-Bold"/>
              </a:rPr>
              <a:t>01</a:t>
            </a:r>
          </a:p>
        </p:txBody>
      </p:sp>
      <p:sp>
        <p:nvSpPr>
          <p:cNvPr id="8" name="TextBox 8"/>
          <p:cNvSpPr txBox="1"/>
          <p:nvPr/>
        </p:nvSpPr>
        <p:spPr>
          <a:xfrm>
            <a:off x="3580529" y="2995653"/>
            <a:ext cx="8595641" cy="473509"/>
          </a:xfrm>
          <a:prstGeom prst="rect">
            <a:avLst/>
          </a:prstGeom>
        </p:spPr>
        <p:txBody>
          <a:bodyPr lIns="0" tIns="0" rIns="0" bIns="0" rtlCol="0" anchor="t">
            <a:spAutoFit/>
          </a:bodyPr>
          <a:lstStyle/>
          <a:p>
            <a:pPr>
              <a:lnSpc>
                <a:spcPts val="3527"/>
              </a:lnSpc>
            </a:pPr>
            <a:r>
              <a:rPr lang="en-US" sz="3527">
                <a:solidFill>
                  <a:srgbClr val="011329"/>
                </a:solidFill>
                <a:latin typeface="Kollektif Bold"/>
              </a:rPr>
              <a:t>Identify the X and Y Axis on your map </a:t>
            </a:r>
          </a:p>
        </p:txBody>
      </p:sp>
      <p:sp>
        <p:nvSpPr>
          <p:cNvPr id="9" name="TextBox 9"/>
          <p:cNvSpPr txBox="1"/>
          <p:nvPr/>
        </p:nvSpPr>
        <p:spPr>
          <a:xfrm>
            <a:off x="3580529" y="3763542"/>
            <a:ext cx="6912811" cy="1049140"/>
          </a:xfrm>
          <a:prstGeom prst="rect">
            <a:avLst/>
          </a:prstGeom>
        </p:spPr>
        <p:txBody>
          <a:bodyPr lIns="0" tIns="0" rIns="0" bIns="0" rtlCol="0" anchor="t">
            <a:spAutoFit/>
          </a:bodyPr>
          <a:lstStyle/>
          <a:p>
            <a:pPr>
              <a:lnSpc>
                <a:spcPts val="2779"/>
              </a:lnSpc>
            </a:pPr>
            <a:r>
              <a:rPr lang="en-US" sz="2315">
                <a:solidFill>
                  <a:srgbClr val="011329"/>
                </a:solidFill>
                <a:latin typeface="Kollektif"/>
              </a:rPr>
              <a:t>The X Axis is Horizontal </a:t>
            </a:r>
          </a:p>
          <a:p>
            <a:pPr>
              <a:lnSpc>
                <a:spcPts val="2779"/>
              </a:lnSpc>
            </a:pPr>
            <a:endParaRPr lang="en-US" sz="2315">
              <a:solidFill>
                <a:srgbClr val="011329"/>
              </a:solidFill>
              <a:latin typeface="Kollektif"/>
            </a:endParaRPr>
          </a:p>
          <a:p>
            <a:pPr>
              <a:lnSpc>
                <a:spcPts val="2779"/>
              </a:lnSpc>
            </a:pPr>
            <a:r>
              <a:rPr lang="en-US" sz="2315">
                <a:solidFill>
                  <a:srgbClr val="011329"/>
                </a:solidFill>
                <a:latin typeface="Kollektif"/>
              </a:rPr>
              <a:t>The Y axis is Vertical </a:t>
            </a:r>
          </a:p>
        </p:txBody>
      </p:sp>
      <p:sp>
        <p:nvSpPr>
          <p:cNvPr id="10" name="TextBox 10"/>
          <p:cNvSpPr txBox="1"/>
          <p:nvPr/>
        </p:nvSpPr>
        <p:spPr>
          <a:xfrm>
            <a:off x="1028700" y="5470453"/>
            <a:ext cx="2241423" cy="1892260"/>
          </a:xfrm>
          <a:prstGeom prst="rect">
            <a:avLst/>
          </a:prstGeom>
        </p:spPr>
        <p:txBody>
          <a:bodyPr lIns="0" tIns="0" rIns="0" bIns="0" rtlCol="0" anchor="t">
            <a:spAutoFit/>
          </a:bodyPr>
          <a:lstStyle/>
          <a:p>
            <a:pPr algn="r">
              <a:lnSpc>
                <a:spcPts val="15434"/>
              </a:lnSpc>
            </a:pPr>
            <a:r>
              <a:rPr lang="en-US" sz="11024" spc="-220">
                <a:solidFill>
                  <a:srgbClr val="992800"/>
                </a:solidFill>
                <a:latin typeface="Livvic Semi-Bold"/>
              </a:rPr>
              <a:t>02</a:t>
            </a:r>
          </a:p>
        </p:txBody>
      </p:sp>
      <p:sp>
        <p:nvSpPr>
          <p:cNvPr id="11" name="TextBox 11"/>
          <p:cNvSpPr txBox="1"/>
          <p:nvPr/>
        </p:nvSpPr>
        <p:spPr>
          <a:xfrm>
            <a:off x="3580529" y="6313573"/>
            <a:ext cx="6912811" cy="1049140"/>
          </a:xfrm>
          <a:prstGeom prst="rect">
            <a:avLst/>
          </a:prstGeom>
        </p:spPr>
        <p:txBody>
          <a:bodyPr lIns="0" tIns="0" rIns="0" bIns="0" rtlCol="0" anchor="t">
            <a:spAutoFit/>
          </a:bodyPr>
          <a:lstStyle/>
          <a:p>
            <a:pPr>
              <a:lnSpc>
                <a:spcPts val="2779"/>
              </a:lnSpc>
            </a:pPr>
            <a:r>
              <a:rPr lang="en-US" sz="2315">
                <a:solidFill>
                  <a:srgbClr val="011329"/>
                </a:solidFill>
                <a:latin typeface="Kollektif"/>
              </a:rPr>
              <a:t>Count the number of spaces for the X axis along the number line, then count up the number of spaces for the Y value. </a:t>
            </a:r>
          </a:p>
        </p:txBody>
      </p:sp>
      <p:sp>
        <p:nvSpPr>
          <p:cNvPr id="12" name="TextBox 12"/>
          <p:cNvSpPr txBox="1"/>
          <p:nvPr/>
        </p:nvSpPr>
        <p:spPr>
          <a:xfrm>
            <a:off x="1028700" y="8008578"/>
            <a:ext cx="2241423" cy="1892260"/>
          </a:xfrm>
          <a:prstGeom prst="rect">
            <a:avLst/>
          </a:prstGeom>
        </p:spPr>
        <p:txBody>
          <a:bodyPr lIns="0" tIns="0" rIns="0" bIns="0" rtlCol="0" anchor="t">
            <a:spAutoFit/>
          </a:bodyPr>
          <a:lstStyle/>
          <a:p>
            <a:pPr algn="r">
              <a:lnSpc>
                <a:spcPts val="15434"/>
              </a:lnSpc>
            </a:pPr>
            <a:r>
              <a:rPr lang="en-US" sz="11024" spc="-220">
                <a:solidFill>
                  <a:srgbClr val="992800"/>
                </a:solidFill>
                <a:latin typeface="Livvic Semi-Bold"/>
              </a:rPr>
              <a:t>03</a:t>
            </a:r>
          </a:p>
        </p:txBody>
      </p:sp>
      <p:sp>
        <p:nvSpPr>
          <p:cNvPr id="13" name="TextBox 13"/>
          <p:cNvSpPr txBox="1"/>
          <p:nvPr/>
        </p:nvSpPr>
        <p:spPr>
          <a:xfrm>
            <a:off x="3580529" y="8337294"/>
            <a:ext cx="7714345" cy="473509"/>
          </a:xfrm>
          <a:prstGeom prst="rect">
            <a:avLst/>
          </a:prstGeom>
        </p:spPr>
        <p:txBody>
          <a:bodyPr lIns="0" tIns="0" rIns="0" bIns="0" rtlCol="0" anchor="t">
            <a:spAutoFit/>
          </a:bodyPr>
          <a:lstStyle/>
          <a:p>
            <a:pPr>
              <a:lnSpc>
                <a:spcPts val="3527"/>
              </a:lnSpc>
            </a:pPr>
            <a:r>
              <a:rPr lang="en-US" sz="3527">
                <a:solidFill>
                  <a:srgbClr val="011329"/>
                </a:solidFill>
                <a:latin typeface="Kollektif Bold"/>
              </a:rPr>
              <a:t>Mark your US Map in your packet</a:t>
            </a:r>
          </a:p>
        </p:txBody>
      </p:sp>
      <p:sp>
        <p:nvSpPr>
          <p:cNvPr id="14" name="TextBox 14"/>
          <p:cNvSpPr txBox="1"/>
          <p:nvPr/>
        </p:nvSpPr>
        <p:spPr>
          <a:xfrm>
            <a:off x="3580529" y="8851699"/>
            <a:ext cx="6912811" cy="702601"/>
          </a:xfrm>
          <a:prstGeom prst="rect">
            <a:avLst/>
          </a:prstGeom>
        </p:spPr>
        <p:txBody>
          <a:bodyPr lIns="0" tIns="0" rIns="0" bIns="0" rtlCol="0" anchor="t">
            <a:spAutoFit/>
          </a:bodyPr>
          <a:lstStyle/>
          <a:p>
            <a:pPr>
              <a:lnSpc>
                <a:spcPts val="2779"/>
              </a:lnSpc>
            </a:pPr>
            <a:r>
              <a:rPr lang="en-US" sz="2315">
                <a:solidFill>
                  <a:srgbClr val="011329"/>
                </a:solidFill>
                <a:latin typeface="Kollektif"/>
              </a:rPr>
              <a:t>Mark each coordinate with the correct color as you find them.</a:t>
            </a:r>
          </a:p>
        </p:txBody>
      </p:sp>
      <p:sp>
        <p:nvSpPr>
          <p:cNvPr id="15" name="TextBox 15"/>
          <p:cNvSpPr txBox="1"/>
          <p:nvPr/>
        </p:nvSpPr>
        <p:spPr>
          <a:xfrm>
            <a:off x="3580529" y="5620664"/>
            <a:ext cx="8595641" cy="473509"/>
          </a:xfrm>
          <a:prstGeom prst="rect">
            <a:avLst/>
          </a:prstGeom>
        </p:spPr>
        <p:txBody>
          <a:bodyPr lIns="0" tIns="0" rIns="0" bIns="0" rtlCol="0" anchor="t">
            <a:spAutoFit/>
          </a:bodyPr>
          <a:lstStyle/>
          <a:p>
            <a:pPr>
              <a:lnSpc>
                <a:spcPts val="3527"/>
              </a:lnSpc>
            </a:pPr>
            <a:r>
              <a:rPr lang="en-US" sz="3527">
                <a:solidFill>
                  <a:srgbClr val="011329"/>
                </a:solidFill>
                <a:latin typeface="Kollektif Bold"/>
              </a:rPr>
              <a:t>Use the coordinates on your worksheet </a:t>
            </a:r>
          </a:p>
        </p:txBody>
      </p:sp>
      <p:sp>
        <p:nvSpPr>
          <p:cNvPr id="16" name="AutoShape 16"/>
          <p:cNvSpPr/>
          <p:nvPr/>
        </p:nvSpPr>
        <p:spPr>
          <a:xfrm>
            <a:off x="7058323" y="3944592"/>
            <a:ext cx="857152" cy="0"/>
          </a:xfrm>
          <a:prstGeom prst="line">
            <a:avLst/>
          </a:prstGeom>
          <a:ln w="38100" cap="flat">
            <a:solidFill>
              <a:srgbClr val="FFFFFF"/>
            </a:solidFill>
            <a:prstDash val="solid"/>
            <a:headEnd type="none" w="sm" len="sm"/>
            <a:tailEnd type="none" w="sm" len="sm"/>
          </a:ln>
        </p:spPr>
      </p:sp>
      <p:sp>
        <p:nvSpPr>
          <p:cNvPr id="17" name="AutoShape 17"/>
          <p:cNvSpPr/>
          <p:nvPr/>
        </p:nvSpPr>
        <p:spPr>
          <a:xfrm>
            <a:off x="6558752" y="4292874"/>
            <a:ext cx="0" cy="593955"/>
          </a:xfrm>
          <a:prstGeom prst="line">
            <a:avLst/>
          </a:prstGeom>
          <a:ln w="38100" cap="flat">
            <a:solidFill>
              <a:srgbClr val="FFFFFF"/>
            </a:solidFill>
            <a:prstDash val="solid"/>
            <a:headEnd type="none" w="sm" len="sm"/>
            <a:tailEnd type="none" w="sm" len="sm"/>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AF00"/>
        </a:solidFill>
        <a:effectLst/>
      </p:bgPr>
    </p:bg>
    <p:spTree>
      <p:nvGrpSpPr>
        <p:cNvPr id="1" name=""/>
        <p:cNvGrpSpPr/>
        <p:nvPr/>
      </p:nvGrpSpPr>
      <p:grpSpPr>
        <a:xfrm>
          <a:off x="0" y="0"/>
          <a:ext cx="0" cy="0"/>
          <a:chOff x="0" y="0"/>
          <a:chExt cx="0" cy="0"/>
        </a:xfrm>
      </p:grpSpPr>
      <p:sp>
        <p:nvSpPr>
          <p:cNvPr id="2" name="Freeform 2"/>
          <p:cNvSpPr/>
          <p:nvPr/>
        </p:nvSpPr>
        <p:spPr>
          <a:xfrm>
            <a:off x="7900896" y="-7015014"/>
            <a:ext cx="2486208" cy="8600090"/>
          </a:xfrm>
          <a:custGeom>
            <a:avLst/>
            <a:gdLst/>
            <a:ahLst/>
            <a:cxnLst/>
            <a:rect l="l" t="t" r="r" b="b"/>
            <a:pathLst>
              <a:path w="2486208" h="8600090">
                <a:moveTo>
                  <a:pt x="0" y="0"/>
                </a:moveTo>
                <a:lnTo>
                  <a:pt x="2486208" y="0"/>
                </a:lnTo>
                <a:lnTo>
                  <a:pt x="2486208" y="8600090"/>
                </a:lnTo>
                <a:lnTo>
                  <a:pt x="0" y="86000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4215979" y="2354010"/>
            <a:ext cx="9856042" cy="6346001"/>
          </a:xfrm>
          <a:prstGeom prst="rect">
            <a:avLst/>
          </a:prstGeom>
        </p:spPr>
        <p:txBody>
          <a:bodyPr lIns="0" tIns="0" rIns="0" bIns="0" rtlCol="0" anchor="t">
            <a:spAutoFit/>
          </a:bodyPr>
          <a:lstStyle/>
          <a:p>
            <a:pPr algn="ctr">
              <a:lnSpc>
                <a:spcPts val="9200"/>
              </a:lnSpc>
            </a:pPr>
            <a:r>
              <a:rPr lang="en-US" sz="8288">
                <a:solidFill>
                  <a:srgbClr val="992800"/>
                </a:solidFill>
                <a:latin typeface="Livvic Bold"/>
              </a:rPr>
              <a:t>FOR THE NEXT 25 MINUTES, WORK ON GRAPHING THE POINTS ON YOUR MAP </a:t>
            </a:r>
          </a:p>
          <a:p>
            <a:pPr algn="ctr">
              <a:lnSpc>
                <a:spcPts val="4206"/>
              </a:lnSpc>
            </a:pPr>
            <a:endParaRPr lang="en-US" sz="8288">
              <a:solidFill>
                <a:srgbClr val="992800"/>
              </a:solidFill>
              <a:latin typeface="Livvic Bold"/>
            </a:endParaRPr>
          </a:p>
        </p:txBody>
      </p:sp>
      <p:sp>
        <p:nvSpPr>
          <p:cNvPr id="4" name="Freeform 4"/>
          <p:cNvSpPr/>
          <p:nvPr/>
        </p:nvSpPr>
        <p:spPr>
          <a:xfrm>
            <a:off x="7900896" y="9013733"/>
            <a:ext cx="2486208" cy="8600090"/>
          </a:xfrm>
          <a:custGeom>
            <a:avLst/>
            <a:gdLst/>
            <a:ahLst/>
            <a:cxnLst/>
            <a:rect l="l" t="t" r="r" b="b"/>
            <a:pathLst>
              <a:path w="2486208" h="8600090">
                <a:moveTo>
                  <a:pt x="0" y="0"/>
                </a:moveTo>
                <a:lnTo>
                  <a:pt x="2486208" y="0"/>
                </a:lnTo>
                <a:lnTo>
                  <a:pt x="2486208" y="8600090"/>
                </a:lnTo>
                <a:lnTo>
                  <a:pt x="0" y="86000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5214143" y="6110416"/>
            <a:ext cx="10428287" cy="9463670"/>
          </a:xfrm>
          <a:custGeom>
            <a:avLst/>
            <a:gdLst/>
            <a:ahLst/>
            <a:cxnLst/>
            <a:rect l="l" t="t" r="r" b="b"/>
            <a:pathLst>
              <a:path w="10428287" h="9463670">
                <a:moveTo>
                  <a:pt x="0" y="0"/>
                </a:moveTo>
                <a:lnTo>
                  <a:pt x="10428286" y="0"/>
                </a:lnTo>
                <a:lnTo>
                  <a:pt x="10428286" y="9463671"/>
                </a:lnTo>
                <a:lnTo>
                  <a:pt x="0" y="94636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3625342" y="-4656085"/>
            <a:ext cx="10428287" cy="9463670"/>
          </a:xfrm>
          <a:custGeom>
            <a:avLst/>
            <a:gdLst/>
            <a:ahLst/>
            <a:cxnLst/>
            <a:rect l="l" t="t" r="r" b="b"/>
            <a:pathLst>
              <a:path w="10428287" h="9463670">
                <a:moveTo>
                  <a:pt x="0" y="0"/>
                </a:moveTo>
                <a:lnTo>
                  <a:pt x="10428287" y="0"/>
                </a:lnTo>
                <a:lnTo>
                  <a:pt x="10428287" y="9463670"/>
                </a:lnTo>
                <a:lnTo>
                  <a:pt x="0" y="94636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381720" y="1184604"/>
            <a:ext cx="4280676" cy="4114800"/>
          </a:xfrm>
          <a:custGeom>
            <a:avLst/>
            <a:gdLst/>
            <a:ahLst/>
            <a:cxnLst/>
            <a:rect l="l" t="t" r="r" b="b"/>
            <a:pathLst>
              <a:path w="4280676" h="4114800">
                <a:moveTo>
                  <a:pt x="0" y="0"/>
                </a:moveTo>
                <a:lnTo>
                  <a:pt x="4280676" y="0"/>
                </a:lnTo>
                <a:lnTo>
                  <a:pt x="428067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3844031" y="5143500"/>
            <a:ext cx="4275117" cy="4114800"/>
          </a:xfrm>
          <a:custGeom>
            <a:avLst/>
            <a:gdLst/>
            <a:ahLst/>
            <a:cxnLst/>
            <a:rect l="l" t="t" r="r" b="b"/>
            <a:pathLst>
              <a:path w="4275117" h="4114800">
                <a:moveTo>
                  <a:pt x="0" y="0"/>
                </a:moveTo>
                <a:lnTo>
                  <a:pt x="4275117" y="0"/>
                </a:lnTo>
                <a:lnTo>
                  <a:pt x="4275117" y="4114800"/>
                </a:lnTo>
                <a:lnTo>
                  <a:pt x="0" y="4114800"/>
                </a:lnTo>
                <a:lnTo>
                  <a:pt x="0" y="0"/>
                </a:lnTo>
                <a:close/>
              </a:path>
            </a:pathLst>
          </a:custGeom>
          <a:blipFill>
            <a:blip r:embed="rId9">
              <a:alphaModFix amt="80000"/>
              <a:extLst>
                <a:ext uri="{96DAC541-7B7A-43D3-8B79-37D633B846F1}">
                  <asvg:svgBlip xmlns:asvg="http://schemas.microsoft.com/office/drawing/2016/SVG/main" r:embed="rId10"/>
                </a:ext>
              </a:extLst>
            </a:blip>
            <a:stretch>
              <a:fillRect/>
            </a:stretch>
          </a:blipFill>
        </p:spPr>
      </p:sp>
      <p:sp>
        <p:nvSpPr>
          <p:cNvPr id="9" name="TextBox 9"/>
          <p:cNvSpPr txBox="1"/>
          <p:nvPr/>
        </p:nvSpPr>
        <p:spPr>
          <a:xfrm>
            <a:off x="14726142" y="6946032"/>
            <a:ext cx="2533158" cy="1753979"/>
          </a:xfrm>
          <a:prstGeom prst="rect">
            <a:avLst/>
          </a:prstGeom>
        </p:spPr>
        <p:txBody>
          <a:bodyPr lIns="0" tIns="0" rIns="0" bIns="0" rtlCol="0" anchor="t">
            <a:spAutoFit/>
          </a:bodyPr>
          <a:lstStyle/>
          <a:p>
            <a:pPr algn="ctr">
              <a:lnSpc>
                <a:spcPts val="3485"/>
              </a:lnSpc>
            </a:pPr>
            <a:r>
              <a:rPr lang="en-US" sz="2489">
                <a:solidFill>
                  <a:srgbClr val="E9E9E9"/>
                </a:solidFill>
                <a:latin typeface="Canva Sans Bold"/>
              </a:rPr>
              <a:t>If you finish early, you may color the cover of your packet.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1329"/>
        </a:solidFill>
        <a:effectLst/>
      </p:bgPr>
    </p:bg>
    <p:spTree>
      <p:nvGrpSpPr>
        <p:cNvPr id="1" name=""/>
        <p:cNvGrpSpPr/>
        <p:nvPr/>
      </p:nvGrpSpPr>
      <p:grpSpPr>
        <a:xfrm>
          <a:off x="0" y="0"/>
          <a:ext cx="0" cy="0"/>
          <a:chOff x="0" y="0"/>
          <a:chExt cx="0" cy="0"/>
        </a:xfrm>
      </p:grpSpPr>
      <p:sp>
        <p:nvSpPr>
          <p:cNvPr id="2" name="Freeform 2"/>
          <p:cNvSpPr/>
          <p:nvPr/>
        </p:nvSpPr>
        <p:spPr>
          <a:xfrm rot="-10800000">
            <a:off x="12423384" y="4644215"/>
            <a:ext cx="6509646" cy="6509646"/>
          </a:xfrm>
          <a:custGeom>
            <a:avLst/>
            <a:gdLst/>
            <a:ahLst/>
            <a:cxnLst/>
            <a:rect l="l" t="t" r="r" b="b"/>
            <a:pathLst>
              <a:path w="6509646" h="6509646">
                <a:moveTo>
                  <a:pt x="0" y="0"/>
                </a:moveTo>
                <a:lnTo>
                  <a:pt x="6509647" y="0"/>
                </a:lnTo>
                <a:lnTo>
                  <a:pt x="6509647" y="6509646"/>
                </a:lnTo>
                <a:lnTo>
                  <a:pt x="0" y="65096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55656" y="4948500"/>
            <a:ext cx="1472462" cy="1264477"/>
          </a:xfrm>
          <a:custGeom>
            <a:avLst/>
            <a:gdLst/>
            <a:ahLst/>
            <a:cxnLst/>
            <a:rect l="l" t="t" r="r" b="b"/>
            <a:pathLst>
              <a:path w="1472462" h="1264477">
                <a:moveTo>
                  <a:pt x="0" y="0"/>
                </a:moveTo>
                <a:lnTo>
                  <a:pt x="1472462" y="0"/>
                </a:lnTo>
                <a:lnTo>
                  <a:pt x="1472462" y="1264477"/>
                </a:lnTo>
                <a:lnTo>
                  <a:pt x="0" y="12644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155656" y="6713486"/>
            <a:ext cx="1472462" cy="1264477"/>
          </a:xfrm>
          <a:custGeom>
            <a:avLst/>
            <a:gdLst/>
            <a:ahLst/>
            <a:cxnLst/>
            <a:rect l="l" t="t" r="r" b="b"/>
            <a:pathLst>
              <a:path w="1472462" h="1264477">
                <a:moveTo>
                  <a:pt x="0" y="0"/>
                </a:moveTo>
                <a:lnTo>
                  <a:pt x="1472462" y="0"/>
                </a:lnTo>
                <a:lnTo>
                  <a:pt x="1472462" y="1264477"/>
                </a:lnTo>
                <a:lnTo>
                  <a:pt x="0" y="12644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155656" y="8482788"/>
            <a:ext cx="1472462" cy="1264477"/>
          </a:xfrm>
          <a:custGeom>
            <a:avLst/>
            <a:gdLst/>
            <a:ahLst/>
            <a:cxnLst/>
            <a:rect l="l" t="t" r="r" b="b"/>
            <a:pathLst>
              <a:path w="1472462" h="1264477">
                <a:moveTo>
                  <a:pt x="0" y="0"/>
                </a:moveTo>
                <a:lnTo>
                  <a:pt x="1472462" y="0"/>
                </a:lnTo>
                <a:lnTo>
                  <a:pt x="1472462" y="1264477"/>
                </a:lnTo>
                <a:lnTo>
                  <a:pt x="0" y="12644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371616" y="-4738433"/>
            <a:ext cx="15306592" cy="8877823"/>
          </a:xfrm>
          <a:custGeom>
            <a:avLst/>
            <a:gdLst/>
            <a:ahLst/>
            <a:cxnLst/>
            <a:rect l="l" t="t" r="r" b="b"/>
            <a:pathLst>
              <a:path w="15306592" h="8877823">
                <a:moveTo>
                  <a:pt x="0" y="0"/>
                </a:moveTo>
                <a:lnTo>
                  <a:pt x="15306592" y="0"/>
                </a:lnTo>
                <a:lnTo>
                  <a:pt x="15306592" y="8877823"/>
                </a:lnTo>
                <a:lnTo>
                  <a:pt x="0" y="8877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1891887" y="380411"/>
            <a:ext cx="12311851" cy="2398488"/>
          </a:xfrm>
          <a:prstGeom prst="rect">
            <a:avLst/>
          </a:prstGeom>
        </p:spPr>
        <p:txBody>
          <a:bodyPr lIns="0" tIns="0" rIns="0" bIns="0" rtlCol="0" anchor="t">
            <a:spAutoFit/>
          </a:bodyPr>
          <a:lstStyle/>
          <a:p>
            <a:pPr algn="ctr">
              <a:lnSpc>
                <a:spcPts val="6399"/>
              </a:lnSpc>
            </a:pPr>
            <a:r>
              <a:rPr lang="en-US" sz="4571">
                <a:solidFill>
                  <a:srgbClr val="F4DDB5"/>
                </a:solidFill>
                <a:latin typeface="Livvic Semi-Bold"/>
              </a:rPr>
              <a:t>Do you notice any similarities in the locations where carnivorous plants can live based on your map? </a:t>
            </a:r>
          </a:p>
        </p:txBody>
      </p:sp>
      <p:sp>
        <p:nvSpPr>
          <p:cNvPr id="8" name="TextBox 8"/>
          <p:cNvSpPr txBox="1"/>
          <p:nvPr/>
        </p:nvSpPr>
        <p:spPr>
          <a:xfrm>
            <a:off x="2963110" y="4996125"/>
            <a:ext cx="6180890" cy="1233819"/>
          </a:xfrm>
          <a:prstGeom prst="rect">
            <a:avLst/>
          </a:prstGeom>
        </p:spPr>
        <p:txBody>
          <a:bodyPr lIns="0" tIns="0" rIns="0" bIns="0" rtlCol="0" anchor="t">
            <a:spAutoFit/>
          </a:bodyPr>
          <a:lstStyle/>
          <a:p>
            <a:pPr>
              <a:lnSpc>
                <a:spcPts val="3200"/>
              </a:lnSpc>
            </a:pPr>
            <a:r>
              <a:rPr lang="en-US" sz="3200">
                <a:solidFill>
                  <a:srgbClr val="F4DDB5"/>
                </a:solidFill>
                <a:latin typeface="Kollektif Bold"/>
              </a:rPr>
              <a:t>Is there a specific geographic region where the plants can live? </a:t>
            </a:r>
          </a:p>
        </p:txBody>
      </p:sp>
      <p:sp>
        <p:nvSpPr>
          <p:cNvPr id="9" name="TextBox 9"/>
          <p:cNvSpPr txBox="1"/>
          <p:nvPr/>
        </p:nvSpPr>
        <p:spPr>
          <a:xfrm>
            <a:off x="2946844" y="8891670"/>
            <a:ext cx="6180890" cy="433719"/>
          </a:xfrm>
          <a:prstGeom prst="rect">
            <a:avLst/>
          </a:prstGeom>
        </p:spPr>
        <p:txBody>
          <a:bodyPr lIns="0" tIns="0" rIns="0" bIns="0" rtlCol="0" anchor="t">
            <a:spAutoFit/>
          </a:bodyPr>
          <a:lstStyle/>
          <a:p>
            <a:pPr>
              <a:lnSpc>
                <a:spcPts val="3200"/>
              </a:lnSpc>
            </a:pPr>
            <a:r>
              <a:rPr lang="en-US" sz="3200">
                <a:solidFill>
                  <a:srgbClr val="F4DDB5"/>
                </a:solidFill>
                <a:latin typeface="Kollektif Bold"/>
              </a:rPr>
              <a:t>Do those areas get lots of rain? </a:t>
            </a:r>
          </a:p>
        </p:txBody>
      </p:sp>
      <p:sp>
        <p:nvSpPr>
          <p:cNvPr id="10" name="TextBox 10"/>
          <p:cNvSpPr txBox="1"/>
          <p:nvPr/>
        </p:nvSpPr>
        <p:spPr>
          <a:xfrm>
            <a:off x="2946844" y="7143923"/>
            <a:ext cx="6180890" cy="833769"/>
          </a:xfrm>
          <a:prstGeom prst="rect">
            <a:avLst/>
          </a:prstGeom>
        </p:spPr>
        <p:txBody>
          <a:bodyPr lIns="0" tIns="0" rIns="0" bIns="0" rtlCol="0" anchor="t">
            <a:spAutoFit/>
          </a:bodyPr>
          <a:lstStyle/>
          <a:p>
            <a:pPr>
              <a:lnSpc>
                <a:spcPts val="3200"/>
              </a:lnSpc>
            </a:pPr>
            <a:r>
              <a:rPr lang="en-US" sz="3200">
                <a:solidFill>
                  <a:srgbClr val="F4DDB5"/>
                </a:solidFill>
                <a:latin typeface="Kollektif Bold"/>
              </a:rPr>
              <a:t>What are the temperatures like in those areas? </a:t>
            </a:r>
          </a:p>
        </p:txBody>
      </p:sp>
      <p:sp>
        <p:nvSpPr>
          <p:cNvPr id="11" name="TextBox 11"/>
          <p:cNvSpPr txBox="1"/>
          <p:nvPr/>
        </p:nvSpPr>
        <p:spPr>
          <a:xfrm>
            <a:off x="371616" y="3785966"/>
            <a:ext cx="17320441" cy="630648"/>
          </a:xfrm>
          <a:prstGeom prst="rect">
            <a:avLst/>
          </a:prstGeom>
        </p:spPr>
        <p:txBody>
          <a:bodyPr lIns="0" tIns="0" rIns="0" bIns="0" rtlCol="0" anchor="t">
            <a:spAutoFit/>
          </a:bodyPr>
          <a:lstStyle/>
          <a:p>
            <a:pPr algn="ctr">
              <a:lnSpc>
                <a:spcPts val="5139"/>
              </a:lnSpc>
            </a:pPr>
            <a:r>
              <a:rPr lang="en-US" sz="3671">
                <a:solidFill>
                  <a:srgbClr val="2C717B"/>
                </a:solidFill>
                <a:latin typeface="Livvic Bold"/>
              </a:rPr>
              <a:t>Follow along and record your answers in your packet as we discuss!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1146</Words>
  <Application>Microsoft Macintosh PowerPoint</Application>
  <PresentationFormat>Custom</PresentationFormat>
  <Paragraphs>90</Paragraphs>
  <Slides>16</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Yellowtail</vt:lpstr>
      <vt:lpstr>CS Gordon Serif</vt:lpstr>
      <vt:lpstr>Kollektif</vt:lpstr>
      <vt:lpstr>Organic</vt:lpstr>
      <vt:lpstr>Arial</vt:lpstr>
      <vt:lpstr>Livvic Semi-Bold</vt:lpstr>
      <vt:lpstr>Kollektif Bold</vt:lpstr>
      <vt:lpstr>Canva Sans Bold</vt:lpstr>
      <vt:lpstr>Calibri</vt:lpstr>
      <vt:lpstr>League Spartan</vt:lpstr>
      <vt:lpstr>Livvic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Carnivorous plants</dc:title>
  <cp:lastModifiedBy>Amanda  Mayo</cp:lastModifiedBy>
  <cp:revision>2</cp:revision>
  <dcterms:created xsi:type="dcterms:W3CDTF">2006-08-16T00:00:00Z</dcterms:created>
  <dcterms:modified xsi:type="dcterms:W3CDTF">2023-08-30T19:51:40Z</dcterms:modified>
  <dc:identifier>DAFrjmFCAO4</dc:identifier>
</cp:coreProperties>
</file>