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8288000" cy="10287000"/>
  <p:notesSz cx="6858000" cy="9144000"/>
  <p:embeddedFontLst>
    <p:embeddedFont>
      <p:font typeface="Alegreya" panose="020B0604020202020204" charset="0"/>
      <p:regular r:id="rId14"/>
    </p:embeddedFont>
    <p:embeddedFont>
      <p:font typeface="Alegreya Bold" panose="020B0604020202020204" charset="0"/>
      <p:regular r:id="rId15"/>
    </p:embeddedFont>
    <p:embeddedFont>
      <p:font typeface="Calibri" panose="020F0502020204030204" pitchFamily="34" charset="0"/>
      <p:regular r:id="rId16"/>
      <p:bold r:id="rId17"/>
      <p:italic r:id="rId18"/>
      <p:boldItalic r:id="rId19"/>
    </p:embeddedFont>
    <p:embeddedFont>
      <p:font typeface="Open Sans" panose="020B0606030504020204" pitchFamily="34" charset="0"/>
      <p:regular r:id="rId20"/>
    </p:embeddedFont>
    <p:embeddedFont>
      <p:font typeface="Open Sans Bold" panose="020B0806030504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1" d="100"/>
          <a:sy n="41" d="100"/>
        </p:scale>
        <p:origin x="252"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333" b="-1333"/>
            </a:stretch>
          </a:blipFill>
        </p:spPr>
        <p:txBody>
          <a:bodyPr/>
          <a:lstStyle/>
          <a:p>
            <a:endParaRPr lang="en-US"/>
          </a:p>
        </p:txBody>
      </p:sp>
      <p:grpSp>
        <p:nvGrpSpPr>
          <p:cNvPr id="3" name="Group 3"/>
          <p:cNvGrpSpPr/>
          <p:nvPr/>
        </p:nvGrpSpPr>
        <p:grpSpPr>
          <a:xfrm>
            <a:off x="3657600" y="2057400"/>
            <a:ext cx="10972800" cy="6172200"/>
            <a:chOff x="0" y="0"/>
            <a:chExt cx="4816593" cy="2709333"/>
          </a:xfrm>
        </p:grpSpPr>
        <p:sp>
          <p:nvSpPr>
            <p:cNvPr id="4" name="Freeform 4"/>
            <p:cNvSpPr/>
            <p:nvPr/>
          </p:nvSpPr>
          <p:spPr>
            <a:xfrm>
              <a:off x="0" y="0"/>
              <a:ext cx="4816592" cy="2709333"/>
            </a:xfrm>
            <a:custGeom>
              <a:avLst/>
              <a:gdLst/>
              <a:ahLst/>
              <a:cxnLst/>
              <a:rect l="l" t="t" r="r" b="b"/>
              <a:pathLst>
                <a:path w="4816592" h="2709333">
                  <a:moveTo>
                    <a:pt x="41628" y="0"/>
                  </a:moveTo>
                  <a:lnTo>
                    <a:pt x="4774965" y="0"/>
                  </a:lnTo>
                  <a:cubicBezTo>
                    <a:pt x="4786005" y="0"/>
                    <a:pt x="4796593" y="4386"/>
                    <a:pt x="4804400" y="12192"/>
                  </a:cubicBezTo>
                  <a:cubicBezTo>
                    <a:pt x="4812207" y="19999"/>
                    <a:pt x="4816592" y="30587"/>
                    <a:pt x="4816592" y="41628"/>
                  </a:cubicBezTo>
                  <a:lnTo>
                    <a:pt x="4816592" y="2667706"/>
                  </a:lnTo>
                  <a:cubicBezTo>
                    <a:pt x="4816592" y="2690696"/>
                    <a:pt x="4797955" y="2709333"/>
                    <a:pt x="4774965" y="2709333"/>
                  </a:cubicBezTo>
                  <a:lnTo>
                    <a:pt x="41628" y="2709333"/>
                  </a:lnTo>
                  <a:cubicBezTo>
                    <a:pt x="18637" y="2709333"/>
                    <a:pt x="0" y="2690696"/>
                    <a:pt x="0" y="2667706"/>
                  </a:cubicBezTo>
                  <a:lnTo>
                    <a:pt x="0" y="41628"/>
                  </a:lnTo>
                  <a:cubicBezTo>
                    <a:pt x="0" y="18637"/>
                    <a:pt x="18637" y="0"/>
                    <a:pt x="41628" y="0"/>
                  </a:cubicBezTo>
                  <a:close/>
                </a:path>
              </a:pathLst>
            </a:custGeom>
            <a:solidFill>
              <a:srgbClr val="193700"/>
            </a:solidFill>
          </p:spPr>
          <p:txBody>
            <a:bodyPr/>
            <a:lstStyle/>
            <a:p>
              <a:endParaRPr lang="en-US"/>
            </a:p>
          </p:txBody>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6"/>
          <p:cNvGrpSpPr/>
          <p:nvPr/>
        </p:nvGrpSpPr>
        <p:grpSpPr>
          <a:xfrm>
            <a:off x="9035028" y="5726672"/>
            <a:ext cx="217944" cy="217944"/>
            <a:chOff x="0" y="0"/>
            <a:chExt cx="305558" cy="305558"/>
          </a:xfrm>
        </p:grpSpPr>
        <p:sp>
          <p:nvSpPr>
            <p:cNvPr id="7" name="Freeform 7"/>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FFFFFF"/>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3220"/>
                </a:lnSpc>
              </a:pPr>
              <a:endParaRPr/>
            </a:p>
          </p:txBody>
        </p:sp>
      </p:grpSp>
      <p:grpSp>
        <p:nvGrpSpPr>
          <p:cNvPr id="9" name="Group 9"/>
          <p:cNvGrpSpPr/>
          <p:nvPr/>
        </p:nvGrpSpPr>
        <p:grpSpPr>
          <a:xfrm>
            <a:off x="9466929" y="5726672"/>
            <a:ext cx="217944" cy="217944"/>
            <a:chOff x="0" y="0"/>
            <a:chExt cx="305558" cy="305558"/>
          </a:xfrm>
        </p:grpSpPr>
        <p:sp>
          <p:nvSpPr>
            <p:cNvPr id="10" name="Freeform 10"/>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3220"/>
                </a:lnSpc>
              </a:pPr>
              <a:endParaRPr/>
            </a:p>
          </p:txBody>
        </p:sp>
      </p:grpSp>
      <p:grpSp>
        <p:nvGrpSpPr>
          <p:cNvPr id="12" name="Group 12"/>
          <p:cNvGrpSpPr/>
          <p:nvPr/>
        </p:nvGrpSpPr>
        <p:grpSpPr>
          <a:xfrm>
            <a:off x="8604261" y="5726672"/>
            <a:ext cx="217944" cy="217944"/>
            <a:chOff x="0" y="0"/>
            <a:chExt cx="305558" cy="305558"/>
          </a:xfrm>
        </p:grpSpPr>
        <p:sp>
          <p:nvSpPr>
            <p:cNvPr id="13" name="Freeform 13"/>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14" name="TextBox 14"/>
            <p:cNvSpPr txBox="1"/>
            <p:nvPr/>
          </p:nvSpPr>
          <p:spPr>
            <a:xfrm>
              <a:off x="76200" y="28575"/>
              <a:ext cx="660400" cy="708025"/>
            </a:xfrm>
            <a:prstGeom prst="rect">
              <a:avLst/>
            </a:prstGeom>
          </p:spPr>
          <p:txBody>
            <a:bodyPr lIns="50800" tIns="50800" rIns="50800" bIns="50800" rtlCol="0" anchor="ctr"/>
            <a:lstStyle/>
            <a:p>
              <a:pPr algn="ctr">
                <a:lnSpc>
                  <a:spcPts val="3220"/>
                </a:lnSpc>
              </a:pPr>
              <a:endParaRPr/>
            </a:p>
          </p:txBody>
        </p:sp>
      </p:grpSp>
      <p:sp>
        <p:nvSpPr>
          <p:cNvPr id="15" name="TextBox 15"/>
          <p:cNvSpPr txBox="1"/>
          <p:nvPr/>
        </p:nvSpPr>
        <p:spPr>
          <a:xfrm>
            <a:off x="3551187" y="2613546"/>
            <a:ext cx="11185626" cy="2230955"/>
          </a:xfrm>
          <a:prstGeom prst="rect">
            <a:avLst/>
          </a:prstGeom>
        </p:spPr>
        <p:txBody>
          <a:bodyPr lIns="0" tIns="0" rIns="0" bIns="0" rtlCol="0" anchor="t">
            <a:spAutoFit/>
          </a:bodyPr>
          <a:lstStyle/>
          <a:p>
            <a:pPr algn="ctr">
              <a:lnSpc>
                <a:spcPts val="18258"/>
              </a:lnSpc>
            </a:pPr>
            <a:r>
              <a:rPr lang="en-US" sz="13042" spc="-691">
                <a:solidFill>
                  <a:srgbClr val="FFFFFF"/>
                </a:solidFill>
                <a:latin typeface="Alegreya Bold"/>
              </a:rPr>
              <a:t>ADAPTATIONS</a:t>
            </a:r>
          </a:p>
        </p:txBody>
      </p:sp>
      <p:sp>
        <p:nvSpPr>
          <p:cNvPr id="16" name="TextBox 16"/>
          <p:cNvSpPr txBox="1"/>
          <p:nvPr/>
        </p:nvSpPr>
        <p:spPr>
          <a:xfrm>
            <a:off x="4402322" y="7025022"/>
            <a:ext cx="9483355" cy="389255"/>
          </a:xfrm>
          <a:prstGeom prst="rect">
            <a:avLst/>
          </a:prstGeom>
        </p:spPr>
        <p:txBody>
          <a:bodyPr lIns="0" tIns="0" rIns="0" bIns="0" rtlCol="0" anchor="t">
            <a:spAutoFit/>
          </a:bodyPr>
          <a:lstStyle/>
          <a:p>
            <a:pPr algn="ctr">
              <a:lnSpc>
                <a:spcPts val="3220"/>
              </a:lnSpc>
            </a:pPr>
            <a:r>
              <a:rPr lang="en-US" sz="2300" spc="345">
                <a:solidFill>
                  <a:srgbClr val="FFFFFF"/>
                </a:solidFill>
                <a:latin typeface="Open Sans"/>
              </a:rPr>
              <a:t>9-12 LIFE SCIENCE</a:t>
            </a:r>
          </a:p>
        </p:txBody>
      </p:sp>
      <p:sp>
        <p:nvSpPr>
          <p:cNvPr id="17" name="TextBox 17"/>
          <p:cNvSpPr txBox="1"/>
          <p:nvPr/>
        </p:nvSpPr>
        <p:spPr>
          <a:xfrm>
            <a:off x="3766572" y="4455246"/>
            <a:ext cx="10972800" cy="389255"/>
          </a:xfrm>
          <a:prstGeom prst="rect">
            <a:avLst/>
          </a:prstGeom>
        </p:spPr>
        <p:txBody>
          <a:bodyPr lIns="0" tIns="0" rIns="0" bIns="0" rtlCol="0" anchor="t">
            <a:spAutoFit/>
          </a:bodyPr>
          <a:lstStyle/>
          <a:p>
            <a:pPr algn="ctr">
              <a:lnSpc>
                <a:spcPts val="3220"/>
              </a:lnSpc>
              <a:spcBef>
                <a:spcPct val="0"/>
              </a:spcBef>
            </a:pPr>
            <a:r>
              <a:rPr lang="en-US" sz="2300">
                <a:solidFill>
                  <a:srgbClr val="FFFFFF"/>
                </a:solidFill>
                <a:latin typeface="Open Sans"/>
              </a:rPr>
              <a:t>CARNIVOROUS PLANT LESSON &amp; CLASS CHALLENGE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 name="Group 2"/>
          <p:cNvGrpSpPr/>
          <p:nvPr/>
        </p:nvGrpSpPr>
        <p:grpSpPr>
          <a:xfrm>
            <a:off x="15582729" y="1028700"/>
            <a:ext cx="1676571" cy="338141"/>
            <a:chOff x="0" y="0"/>
            <a:chExt cx="2235428" cy="450854"/>
          </a:xfrm>
        </p:grpSpPr>
        <p:grpSp>
          <p:nvGrpSpPr>
            <p:cNvPr id="3" name="Group 3"/>
            <p:cNvGrpSpPr/>
            <p:nvPr/>
          </p:nvGrpSpPr>
          <p:grpSpPr>
            <a:xfrm>
              <a:off x="891114" y="0"/>
              <a:ext cx="450854" cy="450854"/>
              <a:chOff x="0" y="0"/>
              <a:chExt cx="305558" cy="305558"/>
            </a:xfrm>
          </p:grpSpPr>
          <p:sp>
            <p:nvSpPr>
              <p:cNvPr id="4" name="Freeform 4"/>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000000"/>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6" name="Group 6"/>
            <p:cNvGrpSpPr/>
            <p:nvPr/>
          </p:nvGrpSpPr>
          <p:grpSpPr>
            <a:xfrm>
              <a:off x="1784574" y="0"/>
              <a:ext cx="450854" cy="450854"/>
              <a:chOff x="0" y="0"/>
              <a:chExt cx="305558" cy="305558"/>
            </a:xfrm>
          </p:grpSpPr>
          <p:sp>
            <p:nvSpPr>
              <p:cNvPr id="7" name="Freeform 7"/>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8" name="TextBox 8"/>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9" name="Group 9"/>
            <p:cNvGrpSpPr/>
            <p:nvPr/>
          </p:nvGrpSpPr>
          <p:grpSpPr>
            <a:xfrm>
              <a:off x="0" y="0"/>
              <a:ext cx="450854" cy="450854"/>
              <a:chOff x="0" y="0"/>
              <a:chExt cx="305558" cy="305558"/>
            </a:xfrm>
          </p:grpSpPr>
          <p:sp>
            <p:nvSpPr>
              <p:cNvPr id="10" name="Freeform 10"/>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11" name="TextBox 11"/>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grpSp>
        <p:nvGrpSpPr>
          <p:cNvPr id="12" name="Group 12"/>
          <p:cNvGrpSpPr/>
          <p:nvPr/>
        </p:nvGrpSpPr>
        <p:grpSpPr>
          <a:xfrm>
            <a:off x="-460711" y="0"/>
            <a:ext cx="7775911" cy="10287000"/>
            <a:chOff x="0" y="0"/>
            <a:chExt cx="3413294" cy="4515556"/>
          </a:xfrm>
        </p:grpSpPr>
        <p:sp>
          <p:nvSpPr>
            <p:cNvPr id="13" name="Freeform 13"/>
            <p:cNvSpPr/>
            <p:nvPr/>
          </p:nvSpPr>
          <p:spPr>
            <a:xfrm>
              <a:off x="0" y="0"/>
              <a:ext cx="3413294" cy="4515555"/>
            </a:xfrm>
            <a:custGeom>
              <a:avLst/>
              <a:gdLst/>
              <a:ahLst/>
              <a:cxnLst/>
              <a:rect l="l" t="t" r="r" b="b"/>
              <a:pathLst>
                <a:path w="3413294" h="4515555">
                  <a:moveTo>
                    <a:pt x="58742" y="0"/>
                  </a:moveTo>
                  <a:lnTo>
                    <a:pt x="3354552" y="0"/>
                  </a:lnTo>
                  <a:cubicBezTo>
                    <a:pt x="3386995" y="0"/>
                    <a:pt x="3413294" y="26300"/>
                    <a:pt x="3413294" y="58742"/>
                  </a:cubicBezTo>
                  <a:lnTo>
                    <a:pt x="3413294" y="4456813"/>
                  </a:lnTo>
                  <a:cubicBezTo>
                    <a:pt x="3413294" y="4489256"/>
                    <a:pt x="3386995" y="4515555"/>
                    <a:pt x="3354552" y="4515555"/>
                  </a:cubicBezTo>
                  <a:lnTo>
                    <a:pt x="58742" y="4515555"/>
                  </a:lnTo>
                  <a:cubicBezTo>
                    <a:pt x="26300" y="4515555"/>
                    <a:pt x="0" y="4489256"/>
                    <a:pt x="0" y="4456813"/>
                  </a:cubicBezTo>
                  <a:lnTo>
                    <a:pt x="0" y="58742"/>
                  </a:lnTo>
                  <a:cubicBezTo>
                    <a:pt x="0" y="26300"/>
                    <a:pt x="26300" y="0"/>
                    <a:pt x="58742" y="0"/>
                  </a:cubicBezTo>
                  <a:close/>
                </a:path>
              </a:pathLst>
            </a:custGeom>
            <a:solidFill>
              <a:srgbClr val="799A37"/>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a:grpSpLocks noChangeAspect="1"/>
          </p:cNvGrpSpPr>
          <p:nvPr/>
        </p:nvGrpSpPr>
        <p:grpSpPr>
          <a:xfrm>
            <a:off x="1641025" y="817670"/>
            <a:ext cx="7895627" cy="4441235"/>
            <a:chOff x="0" y="0"/>
            <a:chExt cx="11289030" cy="6350000"/>
          </a:xfrm>
        </p:grpSpPr>
        <p:sp>
          <p:nvSpPr>
            <p:cNvPr id="16" name="Freeform 1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1338" b="-1338"/>
              </a:stretch>
            </a:blipFill>
          </p:spPr>
          <p:txBody>
            <a:bodyPr/>
            <a:lstStyle/>
            <a:p>
              <a:endParaRPr lang="en-US"/>
            </a:p>
          </p:txBody>
        </p:sp>
      </p:grpSp>
      <p:grpSp>
        <p:nvGrpSpPr>
          <p:cNvPr id="17" name="Group 17"/>
          <p:cNvGrpSpPr>
            <a:grpSpLocks noChangeAspect="1"/>
          </p:cNvGrpSpPr>
          <p:nvPr/>
        </p:nvGrpSpPr>
        <p:grpSpPr>
          <a:xfrm>
            <a:off x="9536653" y="817670"/>
            <a:ext cx="7895627" cy="4441235"/>
            <a:chOff x="0" y="0"/>
            <a:chExt cx="11289030" cy="6350000"/>
          </a:xfrm>
        </p:grpSpPr>
        <p:sp>
          <p:nvSpPr>
            <p:cNvPr id="18" name="Freeform 1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8227" b="-8227"/>
              </a:stretch>
            </a:blipFill>
          </p:spPr>
          <p:txBody>
            <a:bodyPr/>
            <a:lstStyle/>
            <a:p>
              <a:endParaRPr lang="en-US"/>
            </a:p>
          </p:txBody>
        </p:sp>
      </p:grpSp>
      <p:sp>
        <p:nvSpPr>
          <p:cNvPr id="19" name="TextBox 19"/>
          <p:cNvSpPr txBox="1"/>
          <p:nvPr/>
        </p:nvSpPr>
        <p:spPr>
          <a:xfrm rot="-5400000">
            <a:off x="-3863107" y="4834019"/>
            <a:ext cx="9878864" cy="618962"/>
          </a:xfrm>
          <a:prstGeom prst="rect">
            <a:avLst/>
          </a:prstGeom>
        </p:spPr>
        <p:txBody>
          <a:bodyPr lIns="0" tIns="0" rIns="0" bIns="0" rtlCol="0" anchor="t">
            <a:spAutoFit/>
          </a:bodyPr>
          <a:lstStyle/>
          <a:p>
            <a:pPr algn="ctr">
              <a:lnSpc>
                <a:spcPts val="4777"/>
              </a:lnSpc>
            </a:pPr>
            <a:r>
              <a:rPr lang="en-US" sz="4730" spc="203">
                <a:solidFill>
                  <a:srgbClr val="FFFFFF"/>
                </a:solidFill>
                <a:latin typeface="Alegreya Bold"/>
              </a:rPr>
              <a:t>DIFFERENT LEAF ADAPTATIONS</a:t>
            </a:r>
          </a:p>
        </p:txBody>
      </p:sp>
      <p:sp>
        <p:nvSpPr>
          <p:cNvPr id="20" name="TextBox 20"/>
          <p:cNvSpPr txBox="1"/>
          <p:nvPr/>
        </p:nvSpPr>
        <p:spPr>
          <a:xfrm>
            <a:off x="5085499" y="545716"/>
            <a:ext cx="9482638" cy="821125"/>
          </a:xfrm>
          <a:prstGeom prst="rect">
            <a:avLst/>
          </a:prstGeom>
        </p:spPr>
        <p:txBody>
          <a:bodyPr lIns="0" tIns="0" rIns="0" bIns="0" rtlCol="0" anchor="t">
            <a:spAutoFit/>
          </a:bodyPr>
          <a:lstStyle/>
          <a:p>
            <a:pPr algn="ctr">
              <a:lnSpc>
                <a:spcPts val="6044"/>
              </a:lnSpc>
            </a:pPr>
            <a:r>
              <a:rPr lang="en-US" sz="6362" spc="139" dirty="0">
                <a:solidFill>
                  <a:srgbClr val="FFFFFF"/>
                </a:solidFill>
                <a:latin typeface="Alegreya Bold"/>
              </a:rPr>
              <a:t>SNAP TRAPS</a:t>
            </a:r>
          </a:p>
        </p:txBody>
      </p:sp>
      <p:sp>
        <p:nvSpPr>
          <p:cNvPr id="21" name="TextBox 21"/>
          <p:cNvSpPr txBox="1"/>
          <p:nvPr/>
        </p:nvSpPr>
        <p:spPr>
          <a:xfrm>
            <a:off x="2835578" y="5390635"/>
            <a:ext cx="14596701" cy="2767055"/>
          </a:xfrm>
          <a:prstGeom prst="rect">
            <a:avLst/>
          </a:prstGeom>
        </p:spPr>
        <p:txBody>
          <a:bodyPr lIns="0" tIns="0" rIns="0" bIns="0" rtlCol="0" anchor="t">
            <a:spAutoFit/>
          </a:bodyPr>
          <a:lstStyle/>
          <a:p>
            <a:pPr algn="r">
              <a:lnSpc>
                <a:spcPts val="5510"/>
              </a:lnSpc>
              <a:spcBef>
                <a:spcPct val="0"/>
              </a:spcBef>
            </a:pPr>
            <a:r>
              <a:rPr lang="en-US" sz="3935" dirty="0">
                <a:solidFill>
                  <a:srgbClr val="FFFFFF"/>
                </a:solidFill>
                <a:latin typeface="Alegreya"/>
              </a:rPr>
              <a:t>A prey moves into the trap, brushes against the trigger hairs, and  the trap very quickly enclose the prey. This snap trap bends the halves of the trap to enclose the prey. This modified leaf then closes by almost explosively expanding the cells on the outer surface of the leaf.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1571" y="369159"/>
            <a:ext cx="16847729" cy="9548683"/>
            <a:chOff x="0" y="0"/>
            <a:chExt cx="7395436" cy="4191466"/>
          </a:xfrm>
        </p:grpSpPr>
        <p:sp>
          <p:nvSpPr>
            <p:cNvPr id="3" name="Freeform 3"/>
            <p:cNvSpPr/>
            <p:nvPr/>
          </p:nvSpPr>
          <p:spPr>
            <a:xfrm>
              <a:off x="0" y="0"/>
              <a:ext cx="7395436" cy="4191465"/>
            </a:xfrm>
            <a:custGeom>
              <a:avLst/>
              <a:gdLst/>
              <a:ahLst/>
              <a:cxnLst/>
              <a:rect l="l" t="t" r="r" b="b"/>
              <a:pathLst>
                <a:path w="7395436" h="4191465">
                  <a:moveTo>
                    <a:pt x="27112" y="0"/>
                  </a:moveTo>
                  <a:lnTo>
                    <a:pt x="7368325" y="0"/>
                  </a:lnTo>
                  <a:cubicBezTo>
                    <a:pt x="7375515" y="0"/>
                    <a:pt x="7382411" y="2856"/>
                    <a:pt x="7387496" y="7941"/>
                  </a:cubicBezTo>
                  <a:cubicBezTo>
                    <a:pt x="7392580" y="13025"/>
                    <a:pt x="7395436" y="19921"/>
                    <a:pt x="7395436" y="27112"/>
                  </a:cubicBezTo>
                  <a:lnTo>
                    <a:pt x="7395436" y="4164354"/>
                  </a:lnTo>
                  <a:cubicBezTo>
                    <a:pt x="7395436" y="4179327"/>
                    <a:pt x="7383298" y="4191465"/>
                    <a:pt x="7368325" y="4191465"/>
                  </a:cubicBezTo>
                  <a:lnTo>
                    <a:pt x="27112" y="4191465"/>
                  </a:lnTo>
                  <a:cubicBezTo>
                    <a:pt x="19921" y="4191465"/>
                    <a:pt x="13025" y="4188609"/>
                    <a:pt x="7941" y="4183524"/>
                  </a:cubicBezTo>
                  <a:cubicBezTo>
                    <a:pt x="2856" y="4178440"/>
                    <a:pt x="0" y="4171544"/>
                    <a:pt x="0" y="4164354"/>
                  </a:cubicBezTo>
                  <a:lnTo>
                    <a:pt x="0" y="27112"/>
                  </a:lnTo>
                  <a:cubicBezTo>
                    <a:pt x="0" y="12138"/>
                    <a:pt x="12138" y="0"/>
                    <a:pt x="27112" y="0"/>
                  </a:cubicBezTo>
                  <a:close/>
                </a:path>
              </a:pathLst>
            </a:custGeom>
            <a:solidFill>
              <a:srgbClr val="799A3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5113757" y="1499462"/>
            <a:ext cx="1676571" cy="338141"/>
            <a:chOff x="0" y="0"/>
            <a:chExt cx="2235428" cy="450854"/>
          </a:xfrm>
        </p:grpSpPr>
        <p:grpSp>
          <p:nvGrpSpPr>
            <p:cNvPr id="6" name="Group 6"/>
            <p:cNvGrpSpPr/>
            <p:nvPr/>
          </p:nvGrpSpPr>
          <p:grpSpPr>
            <a:xfrm>
              <a:off x="891114" y="0"/>
              <a:ext cx="450854" cy="450854"/>
              <a:chOff x="0" y="0"/>
              <a:chExt cx="305558" cy="305558"/>
            </a:xfrm>
          </p:grpSpPr>
          <p:sp>
            <p:nvSpPr>
              <p:cNvPr id="7" name="Freeform 7"/>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FFFFFF"/>
              </a:solidFill>
            </p:spPr>
            <p:txBody>
              <a:bodyPr/>
              <a:lstStyle/>
              <a:p>
                <a:endParaRPr lang="en-US"/>
              </a:p>
            </p:txBody>
          </p:sp>
          <p:sp>
            <p:nvSpPr>
              <p:cNvPr id="8" name="TextBox 8"/>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9" name="Group 9"/>
            <p:cNvGrpSpPr/>
            <p:nvPr/>
          </p:nvGrpSpPr>
          <p:grpSpPr>
            <a:xfrm>
              <a:off x="1784574" y="0"/>
              <a:ext cx="450854" cy="450854"/>
              <a:chOff x="0" y="0"/>
              <a:chExt cx="305558" cy="305558"/>
            </a:xfrm>
          </p:grpSpPr>
          <p:sp>
            <p:nvSpPr>
              <p:cNvPr id="10" name="Freeform 10"/>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11" name="TextBox 11"/>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12" name="Group 12"/>
            <p:cNvGrpSpPr/>
            <p:nvPr/>
          </p:nvGrpSpPr>
          <p:grpSpPr>
            <a:xfrm>
              <a:off x="0" y="0"/>
              <a:ext cx="450854" cy="450854"/>
              <a:chOff x="0" y="0"/>
              <a:chExt cx="305558" cy="305558"/>
            </a:xfrm>
          </p:grpSpPr>
          <p:sp>
            <p:nvSpPr>
              <p:cNvPr id="13" name="Freeform 13"/>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sp>
        <p:nvSpPr>
          <p:cNvPr id="15" name="Freeform 15"/>
          <p:cNvSpPr/>
          <p:nvPr/>
        </p:nvSpPr>
        <p:spPr>
          <a:xfrm>
            <a:off x="1706177" y="5480764"/>
            <a:ext cx="5411947" cy="3605710"/>
          </a:xfrm>
          <a:custGeom>
            <a:avLst/>
            <a:gdLst/>
            <a:ahLst/>
            <a:cxnLst/>
            <a:rect l="l" t="t" r="r" b="b"/>
            <a:pathLst>
              <a:path w="5411947" h="3605710">
                <a:moveTo>
                  <a:pt x="0" y="0"/>
                </a:moveTo>
                <a:lnTo>
                  <a:pt x="5411947" y="0"/>
                </a:lnTo>
                <a:lnTo>
                  <a:pt x="5411947" y="3605710"/>
                </a:lnTo>
                <a:lnTo>
                  <a:pt x="0" y="3605710"/>
                </a:lnTo>
                <a:lnTo>
                  <a:pt x="0" y="0"/>
                </a:lnTo>
                <a:close/>
              </a:path>
            </a:pathLst>
          </a:custGeom>
          <a:blipFill>
            <a:blip r:embed="rId2"/>
            <a:stretch>
              <a:fillRect/>
            </a:stretch>
          </a:blipFill>
        </p:spPr>
        <p:txBody>
          <a:bodyPr/>
          <a:lstStyle/>
          <a:p>
            <a:endParaRPr lang="en-US"/>
          </a:p>
        </p:txBody>
      </p:sp>
      <p:sp>
        <p:nvSpPr>
          <p:cNvPr id="16" name="Freeform 16"/>
          <p:cNvSpPr/>
          <p:nvPr/>
        </p:nvSpPr>
        <p:spPr>
          <a:xfrm>
            <a:off x="7567707" y="5402187"/>
            <a:ext cx="6549661" cy="3856113"/>
          </a:xfrm>
          <a:custGeom>
            <a:avLst/>
            <a:gdLst/>
            <a:ahLst/>
            <a:cxnLst/>
            <a:rect l="l" t="t" r="r" b="b"/>
            <a:pathLst>
              <a:path w="6549661" h="3856113">
                <a:moveTo>
                  <a:pt x="0" y="0"/>
                </a:moveTo>
                <a:lnTo>
                  <a:pt x="6549661" y="0"/>
                </a:lnTo>
                <a:lnTo>
                  <a:pt x="6549661" y="3856113"/>
                </a:lnTo>
                <a:lnTo>
                  <a:pt x="0" y="3856113"/>
                </a:lnTo>
                <a:lnTo>
                  <a:pt x="0" y="0"/>
                </a:lnTo>
                <a:close/>
              </a:path>
            </a:pathLst>
          </a:custGeom>
          <a:blipFill>
            <a:blip r:embed="rId3"/>
            <a:stretch>
              <a:fillRect/>
            </a:stretch>
          </a:blipFill>
        </p:spPr>
        <p:txBody>
          <a:bodyPr/>
          <a:lstStyle/>
          <a:p>
            <a:endParaRPr lang="en-US"/>
          </a:p>
        </p:txBody>
      </p:sp>
      <p:sp>
        <p:nvSpPr>
          <p:cNvPr id="17" name="TextBox 17"/>
          <p:cNvSpPr txBox="1"/>
          <p:nvPr/>
        </p:nvSpPr>
        <p:spPr>
          <a:xfrm>
            <a:off x="925815" y="740634"/>
            <a:ext cx="15819242" cy="1339626"/>
          </a:xfrm>
          <a:prstGeom prst="rect">
            <a:avLst/>
          </a:prstGeom>
        </p:spPr>
        <p:txBody>
          <a:bodyPr lIns="0" tIns="0" rIns="0" bIns="0" rtlCol="0" anchor="t">
            <a:spAutoFit/>
          </a:bodyPr>
          <a:lstStyle/>
          <a:p>
            <a:pPr>
              <a:lnSpc>
                <a:spcPts val="9567"/>
              </a:lnSpc>
            </a:pPr>
            <a:r>
              <a:rPr lang="en-US" sz="11256" spc="-596" dirty="0">
                <a:solidFill>
                  <a:srgbClr val="FFFFFF"/>
                </a:solidFill>
                <a:latin typeface="Alegreya Bold"/>
              </a:rPr>
              <a:t>PROBLEM</a:t>
            </a:r>
          </a:p>
        </p:txBody>
      </p:sp>
      <p:sp>
        <p:nvSpPr>
          <p:cNvPr id="18" name="TextBox 18"/>
          <p:cNvSpPr txBox="1"/>
          <p:nvPr/>
        </p:nvSpPr>
        <p:spPr>
          <a:xfrm>
            <a:off x="893378" y="2429277"/>
            <a:ext cx="16365922" cy="3786506"/>
          </a:xfrm>
          <a:prstGeom prst="rect">
            <a:avLst/>
          </a:prstGeom>
        </p:spPr>
        <p:txBody>
          <a:bodyPr lIns="0" tIns="0" rIns="0" bIns="0" rtlCol="0" anchor="t">
            <a:spAutoFit/>
          </a:bodyPr>
          <a:lstStyle/>
          <a:p>
            <a:pPr>
              <a:lnSpc>
                <a:spcPts val="6019"/>
              </a:lnSpc>
            </a:pPr>
            <a:r>
              <a:rPr lang="en-US" sz="4299" spc="38">
                <a:solidFill>
                  <a:srgbClr val="FFFFFF"/>
                </a:solidFill>
                <a:latin typeface="Open Sans"/>
              </a:rPr>
              <a:t>The classroom is overrun with fruit flies from a banana left out over break. Pesticides cannot be used to get rid of the flies because the teacher is allergic.</a:t>
            </a:r>
          </a:p>
          <a:p>
            <a:pPr>
              <a:lnSpc>
                <a:spcPts val="6019"/>
              </a:lnSpc>
            </a:pPr>
            <a:endParaRPr lang="en-US" sz="4299" spc="38">
              <a:solidFill>
                <a:srgbClr val="FFFFFF"/>
              </a:solidFill>
              <a:latin typeface="Open Sans"/>
            </a:endParaRPr>
          </a:p>
          <a:p>
            <a:pPr>
              <a:lnSpc>
                <a:spcPts val="6019"/>
              </a:lnSpc>
            </a:pPr>
            <a:endParaRPr lang="en-US" sz="4299" spc="38">
              <a:solidFill>
                <a:srgbClr val="FFFFFF"/>
              </a:solidFill>
              <a:latin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1571" y="369159"/>
            <a:ext cx="16847729" cy="9548683"/>
            <a:chOff x="0" y="0"/>
            <a:chExt cx="7395436" cy="4191466"/>
          </a:xfrm>
        </p:grpSpPr>
        <p:sp>
          <p:nvSpPr>
            <p:cNvPr id="3" name="Freeform 3"/>
            <p:cNvSpPr/>
            <p:nvPr/>
          </p:nvSpPr>
          <p:spPr>
            <a:xfrm>
              <a:off x="0" y="0"/>
              <a:ext cx="7395436" cy="4191465"/>
            </a:xfrm>
            <a:custGeom>
              <a:avLst/>
              <a:gdLst/>
              <a:ahLst/>
              <a:cxnLst/>
              <a:rect l="l" t="t" r="r" b="b"/>
              <a:pathLst>
                <a:path w="7395436" h="4191465">
                  <a:moveTo>
                    <a:pt x="27112" y="0"/>
                  </a:moveTo>
                  <a:lnTo>
                    <a:pt x="7368325" y="0"/>
                  </a:lnTo>
                  <a:cubicBezTo>
                    <a:pt x="7375515" y="0"/>
                    <a:pt x="7382411" y="2856"/>
                    <a:pt x="7387496" y="7941"/>
                  </a:cubicBezTo>
                  <a:cubicBezTo>
                    <a:pt x="7392580" y="13025"/>
                    <a:pt x="7395436" y="19921"/>
                    <a:pt x="7395436" y="27112"/>
                  </a:cubicBezTo>
                  <a:lnTo>
                    <a:pt x="7395436" y="4164354"/>
                  </a:lnTo>
                  <a:cubicBezTo>
                    <a:pt x="7395436" y="4179327"/>
                    <a:pt x="7383298" y="4191465"/>
                    <a:pt x="7368325" y="4191465"/>
                  </a:cubicBezTo>
                  <a:lnTo>
                    <a:pt x="27112" y="4191465"/>
                  </a:lnTo>
                  <a:cubicBezTo>
                    <a:pt x="19921" y="4191465"/>
                    <a:pt x="13025" y="4188609"/>
                    <a:pt x="7941" y="4183524"/>
                  </a:cubicBezTo>
                  <a:cubicBezTo>
                    <a:pt x="2856" y="4178440"/>
                    <a:pt x="0" y="4171544"/>
                    <a:pt x="0" y="4164354"/>
                  </a:cubicBezTo>
                  <a:lnTo>
                    <a:pt x="0" y="27112"/>
                  </a:lnTo>
                  <a:cubicBezTo>
                    <a:pt x="0" y="12138"/>
                    <a:pt x="12138" y="0"/>
                    <a:pt x="27112" y="0"/>
                  </a:cubicBezTo>
                  <a:close/>
                </a:path>
              </a:pathLst>
            </a:custGeom>
            <a:solidFill>
              <a:srgbClr val="799A3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5113757" y="1499462"/>
            <a:ext cx="1676571" cy="338141"/>
            <a:chOff x="0" y="0"/>
            <a:chExt cx="2235428" cy="450854"/>
          </a:xfrm>
        </p:grpSpPr>
        <p:grpSp>
          <p:nvGrpSpPr>
            <p:cNvPr id="6" name="Group 6"/>
            <p:cNvGrpSpPr/>
            <p:nvPr/>
          </p:nvGrpSpPr>
          <p:grpSpPr>
            <a:xfrm>
              <a:off x="891114" y="0"/>
              <a:ext cx="450854" cy="450854"/>
              <a:chOff x="0" y="0"/>
              <a:chExt cx="305558" cy="305558"/>
            </a:xfrm>
          </p:grpSpPr>
          <p:sp>
            <p:nvSpPr>
              <p:cNvPr id="7" name="Freeform 7"/>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FFFFFF"/>
              </a:solidFill>
            </p:spPr>
            <p:txBody>
              <a:bodyPr/>
              <a:lstStyle/>
              <a:p>
                <a:endParaRPr lang="en-US"/>
              </a:p>
            </p:txBody>
          </p:sp>
          <p:sp>
            <p:nvSpPr>
              <p:cNvPr id="8" name="TextBox 8"/>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9" name="Group 9"/>
            <p:cNvGrpSpPr/>
            <p:nvPr/>
          </p:nvGrpSpPr>
          <p:grpSpPr>
            <a:xfrm>
              <a:off x="1784574" y="0"/>
              <a:ext cx="450854" cy="450854"/>
              <a:chOff x="0" y="0"/>
              <a:chExt cx="305558" cy="305558"/>
            </a:xfrm>
          </p:grpSpPr>
          <p:sp>
            <p:nvSpPr>
              <p:cNvPr id="10" name="Freeform 10"/>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11" name="TextBox 11"/>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12" name="Group 12"/>
            <p:cNvGrpSpPr/>
            <p:nvPr/>
          </p:nvGrpSpPr>
          <p:grpSpPr>
            <a:xfrm>
              <a:off x="0" y="0"/>
              <a:ext cx="450854" cy="450854"/>
              <a:chOff x="0" y="0"/>
              <a:chExt cx="305558" cy="305558"/>
            </a:xfrm>
          </p:grpSpPr>
          <p:sp>
            <p:nvSpPr>
              <p:cNvPr id="13" name="Freeform 13"/>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sp>
        <p:nvSpPr>
          <p:cNvPr id="15" name="TextBox 15"/>
          <p:cNvSpPr txBox="1"/>
          <p:nvPr/>
        </p:nvSpPr>
        <p:spPr>
          <a:xfrm>
            <a:off x="875855" y="1015387"/>
            <a:ext cx="15819242" cy="1339626"/>
          </a:xfrm>
          <a:prstGeom prst="rect">
            <a:avLst/>
          </a:prstGeom>
        </p:spPr>
        <p:txBody>
          <a:bodyPr lIns="0" tIns="0" rIns="0" bIns="0" rtlCol="0" anchor="t">
            <a:spAutoFit/>
          </a:bodyPr>
          <a:lstStyle/>
          <a:p>
            <a:pPr>
              <a:lnSpc>
                <a:spcPts val="9567"/>
              </a:lnSpc>
            </a:pPr>
            <a:r>
              <a:rPr lang="en-US" sz="11256" spc="-596">
                <a:solidFill>
                  <a:srgbClr val="FFFFFF"/>
                </a:solidFill>
                <a:latin typeface="Alegreya Bold"/>
              </a:rPr>
              <a:t>CLASS CHALLENGE</a:t>
            </a:r>
          </a:p>
        </p:txBody>
      </p:sp>
      <p:sp>
        <p:nvSpPr>
          <p:cNvPr id="16" name="TextBox 16"/>
          <p:cNvSpPr txBox="1"/>
          <p:nvPr/>
        </p:nvSpPr>
        <p:spPr>
          <a:xfrm>
            <a:off x="652474" y="2445385"/>
            <a:ext cx="16365922" cy="6072506"/>
          </a:xfrm>
          <a:prstGeom prst="rect">
            <a:avLst/>
          </a:prstGeom>
        </p:spPr>
        <p:txBody>
          <a:bodyPr lIns="0" tIns="0" rIns="0" bIns="0" rtlCol="0" anchor="t">
            <a:spAutoFit/>
          </a:bodyPr>
          <a:lstStyle/>
          <a:p>
            <a:pPr>
              <a:lnSpc>
                <a:spcPts val="6019"/>
              </a:lnSpc>
            </a:pPr>
            <a:r>
              <a:rPr lang="en-US" sz="4299" spc="38">
                <a:solidFill>
                  <a:srgbClr val="FFFFFF"/>
                </a:solidFill>
                <a:latin typeface="Open Sans"/>
              </a:rPr>
              <a:t>You and your teammates will research types of carnivorous plants and then design a 5 gallon terrarium that will catch the most fruit flies in 3 weeks.  </a:t>
            </a:r>
          </a:p>
          <a:p>
            <a:pPr>
              <a:lnSpc>
                <a:spcPts val="6019"/>
              </a:lnSpc>
            </a:pPr>
            <a:endParaRPr lang="en-US" sz="4299" spc="38">
              <a:solidFill>
                <a:srgbClr val="FFFFFF"/>
              </a:solidFill>
              <a:latin typeface="Open Sans"/>
            </a:endParaRPr>
          </a:p>
          <a:p>
            <a:pPr>
              <a:lnSpc>
                <a:spcPts val="6019"/>
              </a:lnSpc>
            </a:pPr>
            <a:r>
              <a:rPr lang="en-US" sz="4299" spc="38">
                <a:solidFill>
                  <a:srgbClr val="FFFFFF"/>
                </a:solidFill>
                <a:latin typeface="Open Sans"/>
              </a:rPr>
              <a:t>You must consider all factors in plant care including: lighting conditions, plant adaptations, availability of plant species, materials,  placement in the class, as well as soil (substrate) content.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456939"/>
            <a:ext cx="19296865" cy="6421993"/>
            <a:chOff x="0" y="0"/>
            <a:chExt cx="8470503" cy="2818982"/>
          </a:xfrm>
        </p:grpSpPr>
        <p:sp>
          <p:nvSpPr>
            <p:cNvPr id="3" name="Freeform 3"/>
            <p:cNvSpPr/>
            <p:nvPr/>
          </p:nvSpPr>
          <p:spPr>
            <a:xfrm>
              <a:off x="0" y="0"/>
              <a:ext cx="8470503" cy="2818982"/>
            </a:xfrm>
            <a:custGeom>
              <a:avLst/>
              <a:gdLst/>
              <a:ahLst/>
              <a:cxnLst/>
              <a:rect l="l" t="t" r="r" b="b"/>
              <a:pathLst>
                <a:path w="8470503" h="2818982">
                  <a:moveTo>
                    <a:pt x="23671" y="0"/>
                  </a:moveTo>
                  <a:lnTo>
                    <a:pt x="8446832" y="0"/>
                  </a:lnTo>
                  <a:cubicBezTo>
                    <a:pt x="8453110" y="0"/>
                    <a:pt x="8459131" y="2494"/>
                    <a:pt x="8463570" y="6933"/>
                  </a:cubicBezTo>
                  <a:cubicBezTo>
                    <a:pt x="8468009" y="11372"/>
                    <a:pt x="8470503" y="17393"/>
                    <a:pt x="8470503" y="23671"/>
                  </a:cubicBezTo>
                  <a:lnTo>
                    <a:pt x="8470503" y="2795311"/>
                  </a:lnTo>
                  <a:cubicBezTo>
                    <a:pt x="8470503" y="2801589"/>
                    <a:pt x="8468009" y="2807610"/>
                    <a:pt x="8463570" y="2812049"/>
                  </a:cubicBezTo>
                  <a:cubicBezTo>
                    <a:pt x="8459131" y="2816488"/>
                    <a:pt x="8453110" y="2818982"/>
                    <a:pt x="8446832" y="2818982"/>
                  </a:cubicBezTo>
                  <a:lnTo>
                    <a:pt x="23671" y="2818982"/>
                  </a:lnTo>
                  <a:cubicBezTo>
                    <a:pt x="17393" y="2818982"/>
                    <a:pt x="11372" y="2816488"/>
                    <a:pt x="6933" y="2812049"/>
                  </a:cubicBezTo>
                  <a:cubicBezTo>
                    <a:pt x="2494" y="2807610"/>
                    <a:pt x="0" y="2801589"/>
                    <a:pt x="0" y="2795311"/>
                  </a:cubicBezTo>
                  <a:lnTo>
                    <a:pt x="0" y="23671"/>
                  </a:lnTo>
                  <a:cubicBezTo>
                    <a:pt x="0" y="17393"/>
                    <a:pt x="2494" y="11372"/>
                    <a:pt x="6933" y="6933"/>
                  </a:cubicBezTo>
                  <a:cubicBezTo>
                    <a:pt x="11372" y="2494"/>
                    <a:pt x="17393" y="0"/>
                    <a:pt x="23671" y="0"/>
                  </a:cubicBezTo>
                  <a:close/>
                </a:path>
              </a:pathLst>
            </a:custGeom>
            <a:solidFill>
              <a:srgbClr val="5985AA"/>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0"/>
            <a:ext cx="18288000" cy="4114800"/>
            <a:chOff x="0" y="0"/>
            <a:chExt cx="24384000" cy="5486400"/>
          </a:xfrm>
        </p:grpSpPr>
        <p:pic>
          <p:nvPicPr>
            <p:cNvPr id="6" name="Picture 6"/>
            <p:cNvPicPr>
              <a:picLocks noChangeAspect="1"/>
            </p:cNvPicPr>
            <p:nvPr/>
          </p:nvPicPr>
          <p:blipFill>
            <a:blip r:embed="rId2"/>
            <a:srcRect t="47409" b="18755"/>
            <a:stretch>
              <a:fillRect/>
            </a:stretch>
          </p:blipFill>
          <p:spPr>
            <a:xfrm>
              <a:off x="0" y="0"/>
              <a:ext cx="24384000" cy="5486400"/>
            </a:xfrm>
            <a:prstGeom prst="rect">
              <a:avLst/>
            </a:prstGeom>
          </p:spPr>
        </p:pic>
      </p:grpSp>
      <p:sp>
        <p:nvSpPr>
          <p:cNvPr id="7" name="Freeform 7"/>
          <p:cNvSpPr/>
          <p:nvPr/>
        </p:nvSpPr>
        <p:spPr>
          <a:xfrm>
            <a:off x="14663398" y="552605"/>
            <a:ext cx="3028519" cy="3009591"/>
          </a:xfrm>
          <a:custGeom>
            <a:avLst/>
            <a:gdLst/>
            <a:ahLst/>
            <a:cxnLst/>
            <a:rect l="l" t="t" r="r" b="b"/>
            <a:pathLst>
              <a:path w="3028519" h="3009591">
                <a:moveTo>
                  <a:pt x="0" y="0"/>
                </a:moveTo>
                <a:lnTo>
                  <a:pt x="3028519" y="0"/>
                </a:lnTo>
                <a:lnTo>
                  <a:pt x="3028519" y="3009590"/>
                </a:lnTo>
                <a:lnTo>
                  <a:pt x="0" y="300959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5388321" y="1354282"/>
            <a:ext cx="1244522" cy="1605834"/>
          </a:xfrm>
          <a:custGeom>
            <a:avLst/>
            <a:gdLst/>
            <a:ahLst/>
            <a:cxnLst/>
            <a:rect l="l" t="t" r="r" b="b"/>
            <a:pathLst>
              <a:path w="1244522" h="1605834">
                <a:moveTo>
                  <a:pt x="0" y="0"/>
                </a:moveTo>
                <a:lnTo>
                  <a:pt x="1244522" y="0"/>
                </a:lnTo>
                <a:lnTo>
                  <a:pt x="1244522" y="1605835"/>
                </a:lnTo>
                <a:lnTo>
                  <a:pt x="0" y="1605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435439" y="675075"/>
            <a:ext cx="12532411" cy="3107125"/>
          </a:xfrm>
          <a:prstGeom prst="rect">
            <a:avLst/>
          </a:prstGeom>
        </p:spPr>
        <p:txBody>
          <a:bodyPr lIns="0" tIns="0" rIns="0" bIns="0" rtlCol="0" anchor="t">
            <a:spAutoFit/>
          </a:bodyPr>
          <a:lstStyle/>
          <a:p>
            <a:pPr>
              <a:lnSpc>
                <a:spcPts val="6044"/>
              </a:lnSpc>
            </a:pPr>
            <a:r>
              <a:rPr lang="en-US" sz="6362" spc="139">
                <a:solidFill>
                  <a:srgbClr val="FFFFFF"/>
                </a:solidFill>
                <a:latin typeface="Alegreya Bold"/>
              </a:rPr>
              <a:t>APPROXIMATELY 78% OF THE EARTH’S ATMOSPHERE IS MADE UP OF NITROGEN BUT IS UNUSABLE IN THIS FORM... </a:t>
            </a:r>
          </a:p>
        </p:txBody>
      </p:sp>
      <p:sp>
        <p:nvSpPr>
          <p:cNvPr id="10" name="TextBox 10"/>
          <p:cNvSpPr txBox="1"/>
          <p:nvPr/>
        </p:nvSpPr>
        <p:spPr>
          <a:xfrm>
            <a:off x="691555" y="4700546"/>
            <a:ext cx="17286776" cy="4377053"/>
          </a:xfrm>
          <a:prstGeom prst="rect">
            <a:avLst/>
          </a:prstGeom>
        </p:spPr>
        <p:txBody>
          <a:bodyPr lIns="0" tIns="0" rIns="0" bIns="0" rtlCol="0" anchor="t">
            <a:spAutoFit/>
          </a:bodyPr>
          <a:lstStyle/>
          <a:p>
            <a:pPr>
              <a:lnSpc>
                <a:spcPts val="4970"/>
              </a:lnSpc>
            </a:pPr>
            <a:r>
              <a:rPr lang="en-US" sz="3550">
                <a:solidFill>
                  <a:srgbClr val="FFFFFF"/>
                </a:solidFill>
                <a:latin typeface="Open Sans"/>
              </a:rPr>
              <a:t>Nitrogen-fixing bacteria in the soil use atmospheric nitrogen and convert it to a form that </a:t>
            </a:r>
            <a:r>
              <a:rPr lang="en-US" sz="3550">
                <a:solidFill>
                  <a:srgbClr val="FFFFFF"/>
                </a:solidFill>
                <a:latin typeface="Open Sans Bold"/>
              </a:rPr>
              <a:t>plants</a:t>
            </a:r>
            <a:r>
              <a:rPr lang="en-US" sz="3550">
                <a:solidFill>
                  <a:srgbClr val="FFFFFF"/>
                </a:solidFill>
                <a:latin typeface="Open Sans"/>
              </a:rPr>
              <a:t> absorb from their roots. Animals then get nitrogen by eating plants or other animals who eat plants. When organisms die, decomposers break nutrients down and return it to the soil for the nitrogen cycle to resume. </a:t>
            </a:r>
          </a:p>
          <a:p>
            <a:pPr>
              <a:lnSpc>
                <a:spcPts val="4970"/>
              </a:lnSpc>
            </a:pPr>
            <a:endParaRPr lang="en-US" sz="3550">
              <a:solidFill>
                <a:srgbClr val="FFFFFF"/>
              </a:solidFill>
              <a:latin typeface="Open Sans"/>
            </a:endParaRPr>
          </a:p>
          <a:p>
            <a:pPr>
              <a:lnSpc>
                <a:spcPts val="4970"/>
              </a:lnSpc>
            </a:pPr>
            <a:r>
              <a:rPr lang="en-US" sz="3550">
                <a:solidFill>
                  <a:srgbClr val="FFFFFF"/>
                </a:solidFill>
                <a:latin typeface="Open Sans"/>
              </a:rPr>
              <a:t> What happens when there are not sufficient levels of nitrogen in the soil to start with?</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59711" y="0"/>
            <a:ext cx="16715929" cy="10287000"/>
            <a:chOff x="0" y="0"/>
            <a:chExt cx="7337582" cy="4515556"/>
          </a:xfrm>
        </p:grpSpPr>
        <p:sp>
          <p:nvSpPr>
            <p:cNvPr id="3" name="Freeform 3"/>
            <p:cNvSpPr/>
            <p:nvPr/>
          </p:nvSpPr>
          <p:spPr>
            <a:xfrm>
              <a:off x="0" y="0"/>
              <a:ext cx="7337582" cy="4515555"/>
            </a:xfrm>
            <a:custGeom>
              <a:avLst/>
              <a:gdLst/>
              <a:ahLst/>
              <a:cxnLst/>
              <a:rect l="l" t="t" r="r" b="b"/>
              <a:pathLst>
                <a:path w="7337582" h="4515555">
                  <a:moveTo>
                    <a:pt x="0" y="0"/>
                  </a:moveTo>
                  <a:lnTo>
                    <a:pt x="7337582" y="0"/>
                  </a:lnTo>
                  <a:lnTo>
                    <a:pt x="7337582" y="4515555"/>
                  </a:lnTo>
                  <a:lnTo>
                    <a:pt x="0" y="4515555"/>
                  </a:lnTo>
                  <a:lnTo>
                    <a:pt x="0" y="0"/>
                  </a:lnTo>
                </a:path>
              </a:pathLst>
            </a:custGeom>
            <a:solidFill>
              <a:srgbClr val="193700"/>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0" y="0"/>
            <a:ext cx="3657600" cy="10287000"/>
            <a:chOff x="0" y="0"/>
            <a:chExt cx="1605531" cy="4515556"/>
          </a:xfrm>
        </p:grpSpPr>
        <p:sp>
          <p:nvSpPr>
            <p:cNvPr id="6" name="Freeform 6"/>
            <p:cNvSpPr/>
            <p:nvPr/>
          </p:nvSpPr>
          <p:spPr>
            <a:xfrm>
              <a:off x="0" y="0"/>
              <a:ext cx="1605531" cy="4515555"/>
            </a:xfrm>
            <a:custGeom>
              <a:avLst/>
              <a:gdLst/>
              <a:ahLst/>
              <a:cxnLst/>
              <a:rect l="l" t="t" r="r" b="b"/>
              <a:pathLst>
                <a:path w="1605531" h="4515555">
                  <a:moveTo>
                    <a:pt x="124883" y="0"/>
                  </a:moveTo>
                  <a:lnTo>
                    <a:pt x="1480648" y="0"/>
                  </a:lnTo>
                  <a:cubicBezTo>
                    <a:pt x="1513769" y="0"/>
                    <a:pt x="1545533" y="13157"/>
                    <a:pt x="1568953" y="36577"/>
                  </a:cubicBezTo>
                  <a:cubicBezTo>
                    <a:pt x="1592374" y="59998"/>
                    <a:pt x="1605531" y="91762"/>
                    <a:pt x="1605531" y="124883"/>
                  </a:cubicBezTo>
                  <a:lnTo>
                    <a:pt x="1605531" y="4390672"/>
                  </a:lnTo>
                  <a:cubicBezTo>
                    <a:pt x="1605531" y="4423793"/>
                    <a:pt x="1592374" y="4455558"/>
                    <a:pt x="1568953" y="4478978"/>
                  </a:cubicBezTo>
                  <a:cubicBezTo>
                    <a:pt x="1545533" y="4502398"/>
                    <a:pt x="1513769" y="4515555"/>
                    <a:pt x="1480648" y="4515555"/>
                  </a:cubicBezTo>
                  <a:lnTo>
                    <a:pt x="124883" y="4515555"/>
                  </a:lnTo>
                  <a:cubicBezTo>
                    <a:pt x="91762" y="4515555"/>
                    <a:pt x="59998" y="4502398"/>
                    <a:pt x="36577" y="4478978"/>
                  </a:cubicBezTo>
                  <a:cubicBezTo>
                    <a:pt x="13157" y="4455558"/>
                    <a:pt x="0" y="4423793"/>
                    <a:pt x="0" y="4390672"/>
                  </a:cubicBezTo>
                  <a:lnTo>
                    <a:pt x="0" y="124883"/>
                  </a:lnTo>
                  <a:cubicBezTo>
                    <a:pt x="0" y="91762"/>
                    <a:pt x="13157" y="59998"/>
                    <a:pt x="36577" y="36577"/>
                  </a:cubicBezTo>
                  <a:cubicBezTo>
                    <a:pt x="59998" y="13157"/>
                    <a:pt x="91762" y="0"/>
                    <a:pt x="124883" y="0"/>
                  </a:cubicBezTo>
                  <a:close/>
                </a:path>
              </a:pathLst>
            </a:custGeom>
            <a:solidFill>
              <a:srgbClr val="799A37"/>
            </a:solidFill>
          </p:spPr>
          <p:txBody>
            <a:bodyPr/>
            <a:lstStyle/>
            <a:p>
              <a:endParaRPr lang="en-US"/>
            </a:p>
          </p:txBody>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TextBox 8"/>
          <p:cNvSpPr txBox="1"/>
          <p:nvPr/>
        </p:nvSpPr>
        <p:spPr>
          <a:xfrm rot="-5400000">
            <a:off x="-1886992" y="4475162"/>
            <a:ext cx="8229600" cy="1336674"/>
          </a:xfrm>
          <a:prstGeom prst="rect">
            <a:avLst/>
          </a:prstGeom>
        </p:spPr>
        <p:txBody>
          <a:bodyPr lIns="0" tIns="0" rIns="0" bIns="0" rtlCol="0" anchor="t">
            <a:spAutoFit/>
          </a:bodyPr>
          <a:lstStyle/>
          <a:p>
            <a:pPr algn="ctr">
              <a:lnSpc>
                <a:spcPts val="10099"/>
              </a:lnSpc>
            </a:pPr>
            <a:r>
              <a:rPr lang="en-US" sz="9999" spc="429">
                <a:solidFill>
                  <a:srgbClr val="FFFFFF"/>
                </a:solidFill>
                <a:latin typeface="Alegreya Bold"/>
              </a:rPr>
              <a:t>FUELED BY</a:t>
            </a:r>
          </a:p>
        </p:txBody>
      </p:sp>
      <p:sp>
        <p:nvSpPr>
          <p:cNvPr id="9" name="TextBox 9"/>
          <p:cNvSpPr txBox="1"/>
          <p:nvPr/>
        </p:nvSpPr>
        <p:spPr>
          <a:xfrm>
            <a:off x="4259447" y="343694"/>
            <a:ext cx="13638464" cy="8826501"/>
          </a:xfrm>
          <a:prstGeom prst="rect">
            <a:avLst/>
          </a:prstGeom>
        </p:spPr>
        <p:txBody>
          <a:bodyPr lIns="0" tIns="0" rIns="0" bIns="0" rtlCol="0" anchor="t">
            <a:spAutoFit/>
          </a:bodyPr>
          <a:lstStyle/>
          <a:p>
            <a:pPr marL="1079491" lvl="1" indent="-539745">
              <a:lnSpc>
                <a:spcPts val="6999"/>
              </a:lnSpc>
              <a:buFont typeface="Arial"/>
              <a:buChar char="•"/>
            </a:pPr>
            <a:r>
              <a:rPr lang="en-US" sz="4999">
                <a:solidFill>
                  <a:srgbClr val="FFFFFF"/>
                </a:solidFill>
                <a:latin typeface="Open Sans Bold"/>
              </a:rPr>
              <a:t>Environmental Pressures</a:t>
            </a:r>
          </a:p>
          <a:p>
            <a:pPr marL="2158982" lvl="2" indent="-719661">
              <a:lnSpc>
                <a:spcPts val="6999"/>
              </a:lnSpc>
              <a:buFont typeface="Arial"/>
              <a:buChar char="⚬"/>
            </a:pPr>
            <a:r>
              <a:rPr lang="en-US" sz="4999">
                <a:solidFill>
                  <a:srgbClr val="FFFFFF"/>
                </a:solidFill>
                <a:latin typeface="Open Sans Bold"/>
              </a:rPr>
              <a:t>Lack of Nitrogen Rich Soil</a:t>
            </a:r>
          </a:p>
          <a:p>
            <a:pPr>
              <a:lnSpc>
                <a:spcPts val="6999"/>
              </a:lnSpc>
            </a:pPr>
            <a:endParaRPr lang="en-US" sz="4999">
              <a:solidFill>
                <a:srgbClr val="FFFFFF"/>
              </a:solidFill>
              <a:latin typeface="Open Sans Bold"/>
            </a:endParaRPr>
          </a:p>
          <a:p>
            <a:pPr>
              <a:lnSpc>
                <a:spcPts val="6999"/>
              </a:lnSpc>
            </a:pPr>
            <a:r>
              <a:rPr lang="en-US" sz="4999">
                <a:solidFill>
                  <a:srgbClr val="FFFFFF"/>
                </a:solidFill>
                <a:latin typeface="Open Sans Bold"/>
              </a:rPr>
              <a:t>Some plants developed structural (physical) or behavioral (response to environment) </a:t>
            </a:r>
            <a:r>
              <a:rPr lang="en-US" sz="4999" u="sng">
                <a:solidFill>
                  <a:srgbClr val="FFFFFF"/>
                </a:solidFill>
                <a:latin typeface="Open Sans Bold"/>
              </a:rPr>
              <a:t>adaptations</a:t>
            </a:r>
            <a:r>
              <a:rPr lang="en-US" sz="4999">
                <a:solidFill>
                  <a:srgbClr val="FFFFFF"/>
                </a:solidFill>
                <a:latin typeface="Open Sans Bold"/>
              </a:rPr>
              <a:t> to ensure survival.  </a:t>
            </a:r>
          </a:p>
          <a:p>
            <a:pPr>
              <a:lnSpc>
                <a:spcPts val="6999"/>
              </a:lnSpc>
            </a:pPr>
            <a:endParaRPr lang="en-US" sz="4999">
              <a:solidFill>
                <a:srgbClr val="FFFFFF"/>
              </a:solidFill>
              <a:latin typeface="Open Sans Bold"/>
            </a:endParaRPr>
          </a:p>
          <a:p>
            <a:pPr>
              <a:lnSpc>
                <a:spcPts val="6999"/>
              </a:lnSpc>
            </a:pPr>
            <a:r>
              <a:rPr lang="en-US" sz="4999">
                <a:solidFill>
                  <a:srgbClr val="FFFFFF"/>
                </a:solidFill>
                <a:latin typeface="Open Sans Bold"/>
              </a:rPr>
              <a:t>The characteristics that were passed on are called </a:t>
            </a:r>
            <a:r>
              <a:rPr lang="en-US" sz="4999" u="sng">
                <a:solidFill>
                  <a:srgbClr val="FFFFFF"/>
                </a:solidFill>
                <a:latin typeface="Open Sans Bold"/>
              </a:rPr>
              <a:t>adaptations</a:t>
            </a:r>
            <a:r>
              <a:rPr lang="en-US" sz="4999">
                <a:solidFill>
                  <a:srgbClr val="FFFFFF"/>
                </a:solidFill>
                <a:latin typeface="Open Sans Bold"/>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 name="Group 2"/>
          <p:cNvGrpSpPr/>
          <p:nvPr/>
        </p:nvGrpSpPr>
        <p:grpSpPr>
          <a:xfrm>
            <a:off x="7315200" y="1028700"/>
            <a:ext cx="12088205" cy="8229600"/>
            <a:chOff x="0" y="0"/>
            <a:chExt cx="5306208" cy="3612444"/>
          </a:xfrm>
        </p:grpSpPr>
        <p:sp>
          <p:nvSpPr>
            <p:cNvPr id="3" name="Freeform 3"/>
            <p:cNvSpPr/>
            <p:nvPr/>
          </p:nvSpPr>
          <p:spPr>
            <a:xfrm>
              <a:off x="0" y="0"/>
              <a:ext cx="5306208" cy="3612445"/>
            </a:xfrm>
            <a:custGeom>
              <a:avLst/>
              <a:gdLst/>
              <a:ahLst/>
              <a:cxnLst/>
              <a:rect l="l" t="t" r="r" b="b"/>
              <a:pathLst>
                <a:path w="5306208" h="3612445">
                  <a:moveTo>
                    <a:pt x="37787" y="0"/>
                  </a:moveTo>
                  <a:lnTo>
                    <a:pt x="5268421" y="0"/>
                  </a:lnTo>
                  <a:cubicBezTo>
                    <a:pt x="5289290" y="0"/>
                    <a:pt x="5306208" y="16918"/>
                    <a:pt x="5306208" y="37787"/>
                  </a:cubicBezTo>
                  <a:lnTo>
                    <a:pt x="5306208" y="3574658"/>
                  </a:lnTo>
                  <a:cubicBezTo>
                    <a:pt x="5306208" y="3595527"/>
                    <a:pt x="5289290" y="3612445"/>
                    <a:pt x="5268421" y="3612445"/>
                  </a:cubicBezTo>
                  <a:lnTo>
                    <a:pt x="37787" y="3612445"/>
                  </a:lnTo>
                  <a:cubicBezTo>
                    <a:pt x="16918" y="3612445"/>
                    <a:pt x="0" y="3595527"/>
                    <a:pt x="0" y="3574658"/>
                  </a:cubicBezTo>
                  <a:lnTo>
                    <a:pt x="0" y="37787"/>
                  </a:lnTo>
                  <a:cubicBezTo>
                    <a:pt x="0" y="16918"/>
                    <a:pt x="16918" y="0"/>
                    <a:pt x="37787" y="0"/>
                  </a:cubicBezTo>
                  <a:close/>
                </a:path>
              </a:pathLst>
            </a:custGeom>
            <a:solidFill>
              <a:srgbClr val="799A3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6251064" y="1373980"/>
            <a:ext cx="338141" cy="338141"/>
            <a:chOff x="0" y="0"/>
            <a:chExt cx="305558" cy="305558"/>
          </a:xfrm>
        </p:grpSpPr>
        <p:sp>
          <p:nvSpPr>
            <p:cNvPr id="6" name="Freeform 6"/>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FFFFFF"/>
            </a:solidFill>
          </p:spPr>
          <p:txBody>
            <a:bodyPr/>
            <a:lstStyle/>
            <a:p>
              <a:endParaRPr lang="en-US"/>
            </a:p>
          </p:txBody>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3220"/>
                </a:lnSpc>
              </a:pPr>
              <a:endParaRPr/>
            </a:p>
          </p:txBody>
        </p:sp>
      </p:grpSp>
      <p:grpSp>
        <p:nvGrpSpPr>
          <p:cNvPr id="8" name="Group 8"/>
          <p:cNvGrpSpPr/>
          <p:nvPr/>
        </p:nvGrpSpPr>
        <p:grpSpPr>
          <a:xfrm>
            <a:off x="16921159" y="1373980"/>
            <a:ext cx="338141" cy="338141"/>
            <a:chOff x="0" y="0"/>
            <a:chExt cx="305558" cy="305558"/>
          </a:xfrm>
        </p:grpSpPr>
        <p:sp>
          <p:nvSpPr>
            <p:cNvPr id="9" name="Freeform 9"/>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193700"/>
            </a:solidFill>
          </p:spPr>
          <p:txBody>
            <a:bodyPr/>
            <a:lstStyle/>
            <a:p>
              <a:endParaRPr lang="en-US"/>
            </a:p>
          </p:txBody>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3220"/>
                </a:lnSpc>
              </a:pPr>
              <a:endParaRPr/>
            </a:p>
          </p:txBody>
        </p:sp>
      </p:grpSp>
      <p:grpSp>
        <p:nvGrpSpPr>
          <p:cNvPr id="11" name="Group 11"/>
          <p:cNvGrpSpPr/>
          <p:nvPr/>
        </p:nvGrpSpPr>
        <p:grpSpPr>
          <a:xfrm>
            <a:off x="15582729" y="1373980"/>
            <a:ext cx="338141" cy="338141"/>
            <a:chOff x="0" y="0"/>
            <a:chExt cx="305558" cy="305558"/>
          </a:xfrm>
        </p:grpSpPr>
        <p:sp>
          <p:nvSpPr>
            <p:cNvPr id="12" name="Freeform 12"/>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193700"/>
            </a:solidFill>
          </p:spPr>
          <p:txBody>
            <a:bodyPr/>
            <a:lstStyle/>
            <a:p>
              <a:endParaRPr lang="en-US"/>
            </a:p>
          </p:txBody>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3220"/>
                </a:lnSpc>
              </a:pPr>
              <a:endParaRPr/>
            </a:p>
          </p:txBody>
        </p:sp>
      </p:grpSp>
      <p:sp>
        <p:nvSpPr>
          <p:cNvPr id="14" name="Freeform 14"/>
          <p:cNvSpPr/>
          <p:nvPr/>
        </p:nvSpPr>
        <p:spPr>
          <a:xfrm>
            <a:off x="1028700" y="1099321"/>
            <a:ext cx="1218781" cy="1069480"/>
          </a:xfrm>
          <a:custGeom>
            <a:avLst/>
            <a:gdLst/>
            <a:ahLst/>
            <a:cxnLst/>
            <a:rect l="l" t="t" r="r" b="b"/>
            <a:pathLst>
              <a:path w="1218781" h="1069480">
                <a:moveTo>
                  <a:pt x="0" y="0"/>
                </a:moveTo>
                <a:lnTo>
                  <a:pt x="1218781" y="0"/>
                </a:lnTo>
                <a:lnTo>
                  <a:pt x="1218781" y="1069480"/>
                </a:lnTo>
                <a:lnTo>
                  <a:pt x="0" y="10694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TextBox 15"/>
          <p:cNvSpPr txBox="1"/>
          <p:nvPr/>
        </p:nvSpPr>
        <p:spPr>
          <a:xfrm>
            <a:off x="459542" y="2978425"/>
            <a:ext cx="7628128" cy="2063198"/>
          </a:xfrm>
          <a:prstGeom prst="rect">
            <a:avLst/>
          </a:prstGeom>
        </p:spPr>
        <p:txBody>
          <a:bodyPr lIns="0" tIns="0" rIns="0" bIns="0" rtlCol="0" anchor="t">
            <a:spAutoFit/>
          </a:bodyPr>
          <a:lstStyle/>
          <a:p>
            <a:pPr>
              <a:lnSpc>
                <a:spcPts val="7752"/>
              </a:lnSpc>
            </a:pPr>
            <a:r>
              <a:rPr lang="en-US" sz="9120" spc="-483">
                <a:solidFill>
                  <a:srgbClr val="000000"/>
                </a:solidFill>
                <a:latin typeface="Alegreya Bold"/>
              </a:rPr>
              <a:t>ADAPTATION</a:t>
            </a:r>
          </a:p>
          <a:p>
            <a:pPr>
              <a:lnSpc>
                <a:spcPts val="7752"/>
              </a:lnSpc>
            </a:pPr>
            <a:r>
              <a:rPr lang="en-US" sz="9120" spc="-483">
                <a:solidFill>
                  <a:srgbClr val="000000"/>
                </a:solidFill>
                <a:latin typeface="Alegreya Bold"/>
              </a:rPr>
              <a:t>DEFINITION</a:t>
            </a:r>
          </a:p>
        </p:txBody>
      </p:sp>
      <p:sp>
        <p:nvSpPr>
          <p:cNvPr id="16" name="TextBox 16"/>
          <p:cNvSpPr txBox="1"/>
          <p:nvPr/>
        </p:nvSpPr>
        <p:spPr>
          <a:xfrm>
            <a:off x="1028700" y="8089350"/>
            <a:ext cx="1757230" cy="577157"/>
          </a:xfrm>
          <a:prstGeom prst="rect">
            <a:avLst/>
          </a:prstGeom>
        </p:spPr>
        <p:txBody>
          <a:bodyPr lIns="0" tIns="0" rIns="0" bIns="0" rtlCol="0" anchor="t">
            <a:spAutoFit/>
          </a:bodyPr>
          <a:lstStyle/>
          <a:p>
            <a:pPr>
              <a:lnSpc>
                <a:spcPts val="2381"/>
              </a:lnSpc>
            </a:pPr>
            <a:r>
              <a:rPr lang="en-US" sz="1701" spc="255">
                <a:solidFill>
                  <a:srgbClr val="000000"/>
                </a:solidFill>
                <a:latin typeface="Open Sans"/>
              </a:rPr>
              <a:t>9-12 LIFE SCIENCE</a:t>
            </a:r>
          </a:p>
        </p:txBody>
      </p:sp>
      <p:sp>
        <p:nvSpPr>
          <p:cNvPr id="17" name="TextBox 17"/>
          <p:cNvSpPr txBox="1"/>
          <p:nvPr/>
        </p:nvSpPr>
        <p:spPr>
          <a:xfrm>
            <a:off x="8181953" y="2874731"/>
            <a:ext cx="9877953" cy="4443514"/>
          </a:xfrm>
          <a:prstGeom prst="rect">
            <a:avLst/>
          </a:prstGeom>
        </p:spPr>
        <p:txBody>
          <a:bodyPr lIns="0" tIns="0" rIns="0" bIns="0" rtlCol="0" anchor="t">
            <a:spAutoFit/>
          </a:bodyPr>
          <a:lstStyle/>
          <a:p>
            <a:pPr>
              <a:lnSpc>
                <a:spcPts val="7081"/>
              </a:lnSpc>
              <a:spcBef>
                <a:spcPct val="0"/>
              </a:spcBef>
            </a:pPr>
            <a:r>
              <a:rPr lang="en-US" sz="5058">
                <a:solidFill>
                  <a:srgbClr val="000000"/>
                </a:solidFill>
                <a:latin typeface="Open Sans"/>
              </a:rPr>
              <a:t>An adaptation is any </a:t>
            </a:r>
            <a:r>
              <a:rPr lang="en-US" sz="5058">
                <a:solidFill>
                  <a:srgbClr val="000000"/>
                </a:solidFill>
                <a:latin typeface="Open Sans Bold"/>
              </a:rPr>
              <a:t>heritable</a:t>
            </a:r>
            <a:r>
              <a:rPr lang="en-US" sz="5058">
                <a:solidFill>
                  <a:srgbClr val="000000"/>
                </a:solidFill>
                <a:latin typeface="Open Sans"/>
              </a:rPr>
              <a:t> </a:t>
            </a:r>
            <a:r>
              <a:rPr lang="en-US" sz="5058">
                <a:solidFill>
                  <a:srgbClr val="000000"/>
                </a:solidFill>
                <a:latin typeface="Open Sans Bold"/>
              </a:rPr>
              <a:t>trait</a:t>
            </a:r>
            <a:r>
              <a:rPr lang="en-US" sz="5058">
                <a:solidFill>
                  <a:srgbClr val="000000"/>
                </a:solidFill>
                <a:latin typeface="Open Sans"/>
              </a:rPr>
              <a:t> that helps an organism, such as a plant or animal, </a:t>
            </a:r>
            <a:r>
              <a:rPr lang="en-US" sz="5058">
                <a:solidFill>
                  <a:srgbClr val="000000"/>
                </a:solidFill>
                <a:latin typeface="Open Sans Bold"/>
              </a:rPr>
              <a:t>survive</a:t>
            </a:r>
            <a:r>
              <a:rPr lang="en-US" sz="5058">
                <a:solidFill>
                  <a:srgbClr val="000000"/>
                </a:solidFill>
                <a:latin typeface="Open Sans"/>
              </a:rPr>
              <a:t> and </a:t>
            </a:r>
            <a:r>
              <a:rPr lang="en-US" sz="5058">
                <a:solidFill>
                  <a:srgbClr val="000000"/>
                </a:solidFill>
                <a:latin typeface="Open Sans Bold"/>
              </a:rPr>
              <a:t>reproduce</a:t>
            </a:r>
            <a:r>
              <a:rPr lang="en-US" sz="5058">
                <a:solidFill>
                  <a:srgbClr val="000000"/>
                </a:solidFill>
                <a:latin typeface="Open Sans"/>
              </a:rPr>
              <a:t> in its environment.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 name="Group 2"/>
          <p:cNvGrpSpPr/>
          <p:nvPr/>
        </p:nvGrpSpPr>
        <p:grpSpPr>
          <a:xfrm>
            <a:off x="15582729" y="1028700"/>
            <a:ext cx="1676571" cy="338141"/>
            <a:chOff x="0" y="0"/>
            <a:chExt cx="2235428" cy="450854"/>
          </a:xfrm>
        </p:grpSpPr>
        <p:grpSp>
          <p:nvGrpSpPr>
            <p:cNvPr id="3" name="Group 3"/>
            <p:cNvGrpSpPr/>
            <p:nvPr/>
          </p:nvGrpSpPr>
          <p:grpSpPr>
            <a:xfrm>
              <a:off x="891114" y="0"/>
              <a:ext cx="450854" cy="450854"/>
              <a:chOff x="0" y="0"/>
              <a:chExt cx="305558" cy="305558"/>
            </a:xfrm>
          </p:grpSpPr>
          <p:sp>
            <p:nvSpPr>
              <p:cNvPr id="4" name="Freeform 4"/>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000000"/>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6" name="Group 6"/>
            <p:cNvGrpSpPr/>
            <p:nvPr/>
          </p:nvGrpSpPr>
          <p:grpSpPr>
            <a:xfrm>
              <a:off x="1784574" y="0"/>
              <a:ext cx="450854" cy="450854"/>
              <a:chOff x="0" y="0"/>
              <a:chExt cx="305558" cy="305558"/>
            </a:xfrm>
          </p:grpSpPr>
          <p:sp>
            <p:nvSpPr>
              <p:cNvPr id="7" name="Freeform 7"/>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8" name="TextBox 8"/>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9" name="Group 9"/>
            <p:cNvGrpSpPr/>
            <p:nvPr/>
          </p:nvGrpSpPr>
          <p:grpSpPr>
            <a:xfrm>
              <a:off x="0" y="0"/>
              <a:ext cx="450854" cy="450854"/>
              <a:chOff x="0" y="0"/>
              <a:chExt cx="305558" cy="305558"/>
            </a:xfrm>
          </p:grpSpPr>
          <p:sp>
            <p:nvSpPr>
              <p:cNvPr id="10" name="Freeform 10"/>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11" name="TextBox 11"/>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grpSp>
        <p:nvGrpSpPr>
          <p:cNvPr id="12" name="Group 12"/>
          <p:cNvGrpSpPr/>
          <p:nvPr/>
        </p:nvGrpSpPr>
        <p:grpSpPr>
          <a:xfrm>
            <a:off x="10972800" y="6172174"/>
            <a:ext cx="7315200" cy="4539182"/>
            <a:chOff x="0" y="0"/>
            <a:chExt cx="3211062" cy="1992508"/>
          </a:xfrm>
        </p:grpSpPr>
        <p:sp>
          <p:nvSpPr>
            <p:cNvPr id="13" name="Freeform 13"/>
            <p:cNvSpPr/>
            <p:nvPr/>
          </p:nvSpPr>
          <p:spPr>
            <a:xfrm>
              <a:off x="0" y="0"/>
              <a:ext cx="3211062" cy="1992508"/>
            </a:xfrm>
            <a:custGeom>
              <a:avLst/>
              <a:gdLst/>
              <a:ahLst/>
              <a:cxnLst/>
              <a:rect l="l" t="t" r="r" b="b"/>
              <a:pathLst>
                <a:path w="3211062" h="1992508">
                  <a:moveTo>
                    <a:pt x="62442" y="0"/>
                  </a:moveTo>
                  <a:lnTo>
                    <a:pt x="3148620" y="0"/>
                  </a:lnTo>
                  <a:cubicBezTo>
                    <a:pt x="3165181" y="0"/>
                    <a:pt x="3181063" y="6579"/>
                    <a:pt x="3192773" y="18289"/>
                  </a:cubicBezTo>
                  <a:cubicBezTo>
                    <a:pt x="3204483" y="29999"/>
                    <a:pt x="3211062" y="45881"/>
                    <a:pt x="3211062" y="62442"/>
                  </a:cubicBezTo>
                  <a:lnTo>
                    <a:pt x="3211062" y="1930066"/>
                  </a:lnTo>
                  <a:cubicBezTo>
                    <a:pt x="3211062" y="1964552"/>
                    <a:pt x="3183106" y="1992508"/>
                    <a:pt x="3148620" y="1992508"/>
                  </a:cubicBezTo>
                  <a:lnTo>
                    <a:pt x="62442" y="1992508"/>
                  </a:lnTo>
                  <a:cubicBezTo>
                    <a:pt x="27956" y="1992508"/>
                    <a:pt x="0" y="1964552"/>
                    <a:pt x="0" y="1930066"/>
                  </a:cubicBezTo>
                  <a:lnTo>
                    <a:pt x="0" y="62442"/>
                  </a:lnTo>
                  <a:cubicBezTo>
                    <a:pt x="0" y="27956"/>
                    <a:pt x="27956" y="0"/>
                    <a:pt x="62442" y="0"/>
                  </a:cubicBezTo>
                  <a:close/>
                </a:path>
              </a:pathLst>
            </a:custGeom>
            <a:solidFill>
              <a:srgbClr val="799A37"/>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12840837" y="-422649"/>
            <a:ext cx="8836925" cy="6989022"/>
            <a:chOff x="0" y="0"/>
            <a:chExt cx="3879034" cy="3067883"/>
          </a:xfrm>
        </p:grpSpPr>
        <p:sp>
          <p:nvSpPr>
            <p:cNvPr id="16" name="Freeform 16"/>
            <p:cNvSpPr/>
            <p:nvPr/>
          </p:nvSpPr>
          <p:spPr>
            <a:xfrm>
              <a:off x="0" y="0"/>
              <a:ext cx="3879034" cy="3067883"/>
            </a:xfrm>
            <a:custGeom>
              <a:avLst/>
              <a:gdLst/>
              <a:ahLst/>
              <a:cxnLst/>
              <a:rect l="l" t="t" r="r" b="b"/>
              <a:pathLst>
                <a:path w="3879034" h="3067883">
                  <a:moveTo>
                    <a:pt x="51689" y="0"/>
                  </a:moveTo>
                  <a:lnTo>
                    <a:pt x="3827345" y="0"/>
                  </a:lnTo>
                  <a:cubicBezTo>
                    <a:pt x="3841054" y="0"/>
                    <a:pt x="3854201" y="5446"/>
                    <a:pt x="3863895" y="15139"/>
                  </a:cubicBezTo>
                  <a:cubicBezTo>
                    <a:pt x="3873588" y="24833"/>
                    <a:pt x="3879034" y="37980"/>
                    <a:pt x="3879034" y="51689"/>
                  </a:cubicBezTo>
                  <a:lnTo>
                    <a:pt x="3879034" y="3016194"/>
                  </a:lnTo>
                  <a:cubicBezTo>
                    <a:pt x="3879034" y="3044741"/>
                    <a:pt x="3855892" y="3067883"/>
                    <a:pt x="3827345" y="3067883"/>
                  </a:cubicBezTo>
                  <a:lnTo>
                    <a:pt x="51689" y="3067883"/>
                  </a:lnTo>
                  <a:cubicBezTo>
                    <a:pt x="37980" y="3067883"/>
                    <a:pt x="24833" y="3062437"/>
                    <a:pt x="15139" y="3052744"/>
                  </a:cubicBezTo>
                  <a:cubicBezTo>
                    <a:pt x="5446" y="3043050"/>
                    <a:pt x="0" y="3029903"/>
                    <a:pt x="0" y="3016194"/>
                  </a:cubicBezTo>
                  <a:lnTo>
                    <a:pt x="0" y="51689"/>
                  </a:lnTo>
                  <a:cubicBezTo>
                    <a:pt x="0" y="23142"/>
                    <a:pt x="23142" y="0"/>
                    <a:pt x="51689" y="0"/>
                  </a:cubicBezTo>
                  <a:close/>
                </a:path>
              </a:pathLst>
            </a:custGeom>
            <a:solidFill>
              <a:srgbClr val="193700"/>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a:grpSpLocks noChangeAspect="1"/>
          </p:cNvGrpSpPr>
          <p:nvPr/>
        </p:nvGrpSpPr>
        <p:grpSpPr>
          <a:xfrm>
            <a:off x="9287207" y="2466014"/>
            <a:ext cx="9520068" cy="5354971"/>
            <a:chOff x="0" y="0"/>
            <a:chExt cx="11289030" cy="6350000"/>
          </a:xfrm>
        </p:grpSpPr>
        <p:sp>
          <p:nvSpPr>
            <p:cNvPr id="19" name="Freeform 19"/>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3338" b="-3338"/>
              </a:stretch>
            </a:blipFill>
          </p:spPr>
          <p:txBody>
            <a:bodyPr/>
            <a:lstStyle/>
            <a:p>
              <a:endParaRPr lang="en-US"/>
            </a:p>
          </p:txBody>
        </p:sp>
      </p:grpSp>
      <p:sp>
        <p:nvSpPr>
          <p:cNvPr id="20" name="TextBox 20"/>
          <p:cNvSpPr txBox="1"/>
          <p:nvPr/>
        </p:nvSpPr>
        <p:spPr>
          <a:xfrm>
            <a:off x="361384" y="741413"/>
            <a:ext cx="8782616" cy="2330449"/>
          </a:xfrm>
          <a:prstGeom prst="rect">
            <a:avLst/>
          </a:prstGeom>
        </p:spPr>
        <p:txBody>
          <a:bodyPr lIns="0" tIns="0" rIns="0" bIns="0" rtlCol="0" anchor="t">
            <a:spAutoFit/>
          </a:bodyPr>
          <a:lstStyle/>
          <a:p>
            <a:pPr algn="ctr">
              <a:lnSpc>
                <a:spcPts val="5949"/>
              </a:lnSpc>
            </a:pPr>
            <a:r>
              <a:rPr lang="en-US" sz="6999" spc="321">
                <a:solidFill>
                  <a:srgbClr val="000000"/>
                </a:solidFill>
                <a:latin typeface="Alegreya Bold"/>
              </a:rPr>
              <a:t>STRUCTURAL &amp; BEHAVIORAL ADAPTATIONS</a:t>
            </a:r>
          </a:p>
        </p:txBody>
      </p:sp>
      <p:sp>
        <p:nvSpPr>
          <p:cNvPr id="21" name="TextBox 21"/>
          <p:cNvSpPr txBox="1"/>
          <p:nvPr/>
        </p:nvSpPr>
        <p:spPr>
          <a:xfrm>
            <a:off x="1028700" y="8681143"/>
            <a:ext cx="4116043" cy="575915"/>
          </a:xfrm>
          <a:prstGeom prst="rect">
            <a:avLst/>
          </a:prstGeom>
        </p:spPr>
        <p:txBody>
          <a:bodyPr lIns="0" tIns="0" rIns="0" bIns="0" rtlCol="0" anchor="t">
            <a:spAutoFit/>
          </a:bodyPr>
          <a:lstStyle/>
          <a:p>
            <a:pPr>
              <a:lnSpc>
                <a:spcPts val="2381"/>
              </a:lnSpc>
            </a:pPr>
            <a:r>
              <a:rPr lang="en-US" sz="1701" spc="255">
                <a:solidFill>
                  <a:srgbClr val="FFFFFF"/>
                </a:solidFill>
                <a:latin typeface="Open Sans"/>
              </a:rPr>
              <a:t>Agriculture Project Presentation 2022</a:t>
            </a:r>
          </a:p>
        </p:txBody>
      </p:sp>
      <p:sp>
        <p:nvSpPr>
          <p:cNvPr id="22" name="TextBox 22"/>
          <p:cNvSpPr txBox="1"/>
          <p:nvPr/>
        </p:nvSpPr>
        <p:spPr>
          <a:xfrm>
            <a:off x="608062" y="3297639"/>
            <a:ext cx="7932500" cy="4979240"/>
          </a:xfrm>
          <a:prstGeom prst="rect">
            <a:avLst/>
          </a:prstGeom>
        </p:spPr>
        <p:txBody>
          <a:bodyPr lIns="0" tIns="0" rIns="0" bIns="0" rtlCol="0" anchor="t">
            <a:spAutoFit/>
          </a:bodyPr>
          <a:lstStyle/>
          <a:p>
            <a:pPr>
              <a:lnSpc>
                <a:spcPts val="4853"/>
              </a:lnSpc>
            </a:pPr>
            <a:r>
              <a:rPr lang="en-US" sz="3466">
                <a:solidFill>
                  <a:srgbClr val="000000"/>
                </a:solidFill>
                <a:latin typeface="Open Sans"/>
              </a:rPr>
              <a:t>An adaptation can be </a:t>
            </a:r>
            <a:r>
              <a:rPr lang="en-US" sz="3466">
                <a:solidFill>
                  <a:srgbClr val="000000"/>
                </a:solidFill>
                <a:latin typeface="Open Sans Bold"/>
              </a:rPr>
              <a:t>structural</a:t>
            </a:r>
            <a:r>
              <a:rPr lang="en-US" sz="3466">
                <a:solidFill>
                  <a:srgbClr val="000000"/>
                </a:solidFill>
                <a:latin typeface="Open Sans"/>
              </a:rPr>
              <a:t>, meaning it is a </a:t>
            </a:r>
            <a:r>
              <a:rPr lang="en-US" sz="3466">
                <a:solidFill>
                  <a:srgbClr val="000000"/>
                </a:solidFill>
                <a:latin typeface="Open Sans Bold"/>
              </a:rPr>
              <a:t>physical</a:t>
            </a:r>
            <a:r>
              <a:rPr lang="en-US" sz="3466">
                <a:solidFill>
                  <a:srgbClr val="000000"/>
                </a:solidFill>
                <a:latin typeface="Open Sans"/>
              </a:rPr>
              <a:t> part of the organism. </a:t>
            </a:r>
          </a:p>
          <a:p>
            <a:pPr>
              <a:lnSpc>
                <a:spcPts val="4853"/>
              </a:lnSpc>
            </a:pPr>
            <a:endParaRPr lang="en-US" sz="3466">
              <a:solidFill>
                <a:srgbClr val="000000"/>
              </a:solidFill>
              <a:latin typeface="Open Sans"/>
            </a:endParaRPr>
          </a:p>
          <a:p>
            <a:pPr>
              <a:lnSpc>
                <a:spcPts val="5880"/>
              </a:lnSpc>
            </a:pPr>
            <a:endParaRPr lang="en-US" sz="3466">
              <a:solidFill>
                <a:srgbClr val="000000"/>
              </a:solidFill>
              <a:latin typeface="Open Sans"/>
            </a:endParaRPr>
          </a:p>
          <a:p>
            <a:pPr>
              <a:lnSpc>
                <a:spcPts val="4853"/>
              </a:lnSpc>
            </a:pPr>
            <a:r>
              <a:rPr lang="en-US" sz="3466">
                <a:solidFill>
                  <a:srgbClr val="000000"/>
                </a:solidFill>
                <a:latin typeface="Open Sans"/>
              </a:rPr>
              <a:t>An adaptation can also be </a:t>
            </a:r>
            <a:r>
              <a:rPr lang="en-US" sz="3466">
                <a:solidFill>
                  <a:srgbClr val="000000"/>
                </a:solidFill>
                <a:latin typeface="Open Sans Bold"/>
              </a:rPr>
              <a:t>behavioral</a:t>
            </a:r>
            <a:r>
              <a:rPr lang="en-US" sz="3466">
                <a:solidFill>
                  <a:srgbClr val="000000"/>
                </a:solidFill>
                <a:latin typeface="Open Sans"/>
              </a:rPr>
              <a:t>, affecting the way an organism </a:t>
            </a:r>
            <a:r>
              <a:rPr lang="en-US" sz="3466">
                <a:solidFill>
                  <a:srgbClr val="000000"/>
                </a:solidFill>
                <a:latin typeface="Open Sans Bold"/>
              </a:rPr>
              <a:t>responds</a:t>
            </a:r>
            <a:r>
              <a:rPr lang="en-US" sz="3466">
                <a:solidFill>
                  <a:srgbClr val="000000"/>
                </a:solidFill>
                <a:latin typeface="Open Sans"/>
              </a:rPr>
              <a:t> to its environment.</a:t>
            </a:r>
          </a:p>
        </p:txBody>
      </p:sp>
      <p:sp>
        <p:nvSpPr>
          <p:cNvPr id="23" name="Freeform 23"/>
          <p:cNvSpPr/>
          <p:nvPr/>
        </p:nvSpPr>
        <p:spPr>
          <a:xfrm>
            <a:off x="11389727" y="128290"/>
            <a:ext cx="1218781" cy="1069480"/>
          </a:xfrm>
          <a:custGeom>
            <a:avLst/>
            <a:gdLst/>
            <a:ahLst/>
            <a:cxnLst/>
            <a:rect l="l" t="t" r="r" b="b"/>
            <a:pathLst>
              <a:path w="1218781" h="1069480">
                <a:moveTo>
                  <a:pt x="0" y="0"/>
                </a:moveTo>
                <a:lnTo>
                  <a:pt x="1218781" y="0"/>
                </a:lnTo>
                <a:lnTo>
                  <a:pt x="1218781" y="1069480"/>
                </a:lnTo>
                <a:lnTo>
                  <a:pt x="0" y="10694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 name="Group 2"/>
          <p:cNvGrpSpPr/>
          <p:nvPr/>
        </p:nvGrpSpPr>
        <p:grpSpPr>
          <a:xfrm>
            <a:off x="-460711" y="0"/>
            <a:ext cx="7775911" cy="10287000"/>
            <a:chOff x="0" y="0"/>
            <a:chExt cx="3413294" cy="4515556"/>
          </a:xfrm>
        </p:grpSpPr>
        <p:sp>
          <p:nvSpPr>
            <p:cNvPr id="3" name="Freeform 3"/>
            <p:cNvSpPr/>
            <p:nvPr/>
          </p:nvSpPr>
          <p:spPr>
            <a:xfrm>
              <a:off x="0" y="0"/>
              <a:ext cx="3413294" cy="4515555"/>
            </a:xfrm>
            <a:custGeom>
              <a:avLst/>
              <a:gdLst/>
              <a:ahLst/>
              <a:cxnLst/>
              <a:rect l="l" t="t" r="r" b="b"/>
              <a:pathLst>
                <a:path w="3413294" h="4515555">
                  <a:moveTo>
                    <a:pt x="58742" y="0"/>
                  </a:moveTo>
                  <a:lnTo>
                    <a:pt x="3354552" y="0"/>
                  </a:lnTo>
                  <a:cubicBezTo>
                    <a:pt x="3386995" y="0"/>
                    <a:pt x="3413294" y="26300"/>
                    <a:pt x="3413294" y="58742"/>
                  </a:cubicBezTo>
                  <a:lnTo>
                    <a:pt x="3413294" y="4456813"/>
                  </a:lnTo>
                  <a:cubicBezTo>
                    <a:pt x="3413294" y="4489256"/>
                    <a:pt x="3386995" y="4515555"/>
                    <a:pt x="3354552" y="4515555"/>
                  </a:cubicBezTo>
                  <a:lnTo>
                    <a:pt x="58742" y="4515555"/>
                  </a:lnTo>
                  <a:cubicBezTo>
                    <a:pt x="26300" y="4515555"/>
                    <a:pt x="0" y="4489256"/>
                    <a:pt x="0" y="4456813"/>
                  </a:cubicBezTo>
                  <a:lnTo>
                    <a:pt x="0" y="58742"/>
                  </a:lnTo>
                  <a:cubicBezTo>
                    <a:pt x="0" y="26300"/>
                    <a:pt x="26300" y="0"/>
                    <a:pt x="58742" y="0"/>
                  </a:cubicBezTo>
                  <a:close/>
                </a:path>
              </a:pathLst>
            </a:custGeom>
            <a:solidFill>
              <a:srgbClr val="799A3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651654" y="280872"/>
            <a:ext cx="7467250" cy="4975055"/>
          </a:xfrm>
          <a:custGeom>
            <a:avLst/>
            <a:gdLst/>
            <a:ahLst/>
            <a:cxnLst/>
            <a:rect l="l" t="t" r="r" b="b"/>
            <a:pathLst>
              <a:path w="7467250" h="4975055">
                <a:moveTo>
                  <a:pt x="0" y="0"/>
                </a:moveTo>
                <a:lnTo>
                  <a:pt x="7467250" y="0"/>
                </a:lnTo>
                <a:lnTo>
                  <a:pt x="7467250" y="4975055"/>
                </a:lnTo>
                <a:lnTo>
                  <a:pt x="0" y="4975055"/>
                </a:lnTo>
                <a:lnTo>
                  <a:pt x="0" y="0"/>
                </a:lnTo>
                <a:close/>
              </a:path>
            </a:pathLst>
          </a:custGeom>
          <a:blipFill>
            <a:blip r:embed="rId2"/>
            <a:stretch>
              <a:fillRect/>
            </a:stretch>
          </a:blipFill>
        </p:spPr>
        <p:txBody>
          <a:bodyPr/>
          <a:lstStyle/>
          <a:p>
            <a:endParaRPr lang="en-US"/>
          </a:p>
        </p:txBody>
      </p:sp>
      <p:sp>
        <p:nvSpPr>
          <p:cNvPr id="6" name="Freeform 6"/>
          <p:cNvSpPr/>
          <p:nvPr/>
        </p:nvSpPr>
        <p:spPr>
          <a:xfrm>
            <a:off x="-314161" y="5255927"/>
            <a:ext cx="7129757" cy="4750201"/>
          </a:xfrm>
          <a:custGeom>
            <a:avLst/>
            <a:gdLst/>
            <a:ahLst/>
            <a:cxnLst/>
            <a:rect l="l" t="t" r="r" b="b"/>
            <a:pathLst>
              <a:path w="7129757" h="4750201">
                <a:moveTo>
                  <a:pt x="0" y="0"/>
                </a:moveTo>
                <a:lnTo>
                  <a:pt x="7129757" y="0"/>
                </a:lnTo>
                <a:lnTo>
                  <a:pt x="7129757" y="4750201"/>
                </a:lnTo>
                <a:lnTo>
                  <a:pt x="0" y="4750201"/>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7874920" y="519170"/>
            <a:ext cx="10100416" cy="2273302"/>
          </a:xfrm>
          <a:prstGeom prst="rect">
            <a:avLst/>
          </a:prstGeom>
        </p:spPr>
        <p:txBody>
          <a:bodyPr lIns="0" tIns="0" rIns="0" bIns="0" rtlCol="0" anchor="t">
            <a:spAutoFit/>
          </a:bodyPr>
          <a:lstStyle/>
          <a:p>
            <a:pPr algn="r">
              <a:lnSpc>
                <a:spcPts val="8500"/>
              </a:lnSpc>
            </a:pPr>
            <a:r>
              <a:rPr lang="en-US" sz="10000" spc="-530">
                <a:solidFill>
                  <a:srgbClr val="000000"/>
                </a:solidFill>
                <a:latin typeface="Alegreya Bold"/>
              </a:rPr>
              <a:t>STRUCTURAL ADAPTATIONS</a:t>
            </a:r>
          </a:p>
        </p:txBody>
      </p:sp>
      <p:sp>
        <p:nvSpPr>
          <p:cNvPr id="8" name="TextBox 8"/>
          <p:cNvSpPr txBox="1"/>
          <p:nvPr/>
        </p:nvSpPr>
        <p:spPr>
          <a:xfrm>
            <a:off x="7315200" y="2615124"/>
            <a:ext cx="10660136" cy="5455490"/>
          </a:xfrm>
          <a:prstGeom prst="rect">
            <a:avLst/>
          </a:prstGeom>
        </p:spPr>
        <p:txBody>
          <a:bodyPr lIns="0" tIns="0" rIns="0" bIns="0" rtlCol="0" anchor="t">
            <a:spAutoFit/>
          </a:bodyPr>
          <a:lstStyle/>
          <a:p>
            <a:pPr algn="r">
              <a:lnSpc>
                <a:spcPts val="4853"/>
              </a:lnSpc>
            </a:pPr>
            <a:endParaRPr/>
          </a:p>
          <a:p>
            <a:pPr algn="r">
              <a:lnSpc>
                <a:spcPts val="4853"/>
              </a:lnSpc>
            </a:pPr>
            <a:r>
              <a:rPr lang="en-US" sz="3466" spc="34">
                <a:solidFill>
                  <a:srgbClr val="000000"/>
                </a:solidFill>
                <a:latin typeface="Open Sans"/>
              </a:rPr>
              <a:t>Carnivorous plants, such as the Venus flytrap and the pitcher plant, grow in bogs where the soil is low in nitrogen. In these plants, leaves are modified to capture insects. The insect-capturing leaves may have evolved to provide these plants with a supplementary source of much-needed nitrogen.</a:t>
            </a:r>
          </a:p>
          <a:p>
            <a:pPr algn="r">
              <a:lnSpc>
                <a:spcPts val="4853"/>
              </a:lnSpc>
            </a:pPr>
            <a:r>
              <a:rPr lang="en-US" sz="3466" spc="34">
                <a:solidFill>
                  <a:srgbClr val="000000"/>
                </a:solidFill>
                <a:latin typeface="Open Sans"/>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 name="Group 2"/>
          <p:cNvGrpSpPr/>
          <p:nvPr/>
        </p:nvGrpSpPr>
        <p:grpSpPr>
          <a:xfrm>
            <a:off x="15582729" y="1028700"/>
            <a:ext cx="1676571" cy="338141"/>
            <a:chOff x="0" y="0"/>
            <a:chExt cx="2235428" cy="450854"/>
          </a:xfrm>
        </p:grpSpPr>
        <p:grpSp>
          <p:nvGrpSpPr>
            <p:cNvPr id="3" name="Group 3"/>
            <p:cNvGrpSpPr/>
            <p:nvPr/>
          </p:nvGrpSpPr>
          <p:grpSpPr>
            <a:xfrm>
              <a:off x="891114" y="0"/>
              <a:ext cx="450854" cy="450854"/>
              <a:chOff x="0" y="0"/>
              <a:chExt cx="305558" cy="305558"/>
            </a:xfrm>
          </p:grpSpPr>
          <p:sp>
            <p:nvSpPr>
              <p:cNvPr id="4" name="Freeform 4"/>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000000"/>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6" name="Group 6"/>
            <p:cNvGrpSpPr/>
            <p:nvPr/>
          </p:nvGrpSpPr>
          <p:grpSpPr>
            <a:xfrm>
              <a:off x="1784574" y="0"/>
              <a:ext cx="450854" cy="450854"/>
              <a:chOff x="0" y="0"/>
              <a:chExt cx="305558" cy="305558"/>
            </a:xfrm>
          </p:grpSpPr>
          <p:sp>
            <p:nvSpPr>
              <p:cNvPr id="7" name="Freeform 7"/>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8" name="TextBox 8"/>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9" name="Group 9"/>
            <p:cNvGrpSpPr/>
            <p:nvPr/>
          </p:nvGrpSpPr>
          <p:grpSpPr>
            <a:xfrm>
              <a:off x="0" y="0"/>
              <a:ext cx="450854" cy="450854"/>
              <a:chOff x="0" y="0"/>
              <a:chExt cx="305558" cy="305558"/>
            </a:xfrm>
          </p:grpSpPr>
          <p:sp>
            <p:nvSpPr>
              <p:cNvPr id="10" name="Freeform 10"/>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11" name="TextBox 11"/>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grpSp>
        <p:nvGrpSpPr>
          <p:cNvPr id="12" name="Group 12"/>
          <p:cNvGrpSpPr/>
          <p:nvPr/>
        </p:nvGrpSpPr>
        <p:grpSpPr>
          <a:xfrm>
            <a:off x="-460711" y="0"/>
            <a:ext cx="7775911" cy="10287000"/>
            <a:chOff x="0" y="0"/>
            <a:chExt cx="3413294" cy="4515556"/>
          </a:xfrm>
        </p:grpSpPr>
        <p:sp>
          <p:nvSpPr>
            <p:cNvPr id="13" name="Freeform 13"/>
            <p:cNvSpPr/>
            <p:nvPr/>
          </p:nvSpPr>
          <p:spPr>
            <a:xfrm>
              <a:off x="0" y="0"/>
              <a:ext cx="3413294" cy="4515555"/>
            </a:xfrm>
            <a:custGeom>
              <a:avLst/>
              <a:gdLst/>
              <a:ahLst/>
              <a:cxnLst/>
              <a:rect l="l" t="t" r="r" b="b"/>
              <a:pathLst>
                <a:path w="3413294" h="4515555">
                  <a:moveTo>
                    <a:pt x="58742" y="0"/>
                  </a:moveTo>
                  <a:lnTo>
                    <a:pt x="3354552" y="0"/>
                  </a:lnTo>
                  <a:cubicBezTo>
                    <a:pt x="3386995" y="0"/>
                    <a:pt x="3413294" y="26300"/>
                    <a:pt x="3413294" y="58742"/>
                  </a:cubicBezTo>
                  <a:lnTo>
                    <a:pt x="3413294" y="4456813"/>
                  </a:lnTo>
                  <a:cubicBezTo>
                    <a:pt x="3413294" y="4489256"/>
                    <a:pt x="3386995" y="4515555"/>
                    <a:pt x="3354552" y="4515555"/>
                  </a:cubicBezTo>
                  <a:lnTo>
                    <a:pt x="58742" y="4515555"/>
                  </a:lnTo>
                  <a:cubicBezTo>
                    <a:pt x="26300" y="4515555"/>
                    <a:pt x="0" y="4489256"/>
                    <a:pt x="0" y="4456813"/>
                  </a:cubicBezTo>
                  <a:lnTo>
                    <a:pt x="0" y="58742"/>
                  </a:lnTo>
                  <a:cubicBezTo>
                    <a:pt x="0" y="26300"/>
                    <a:pt x="26300" y="0"/>
                    <a:pt x="58742" y="0"/>
                  </a:cubicBezTo>
                  <a:close/>
                </a:path>
              </a:pathLst>
            </a:custGeom>
            <a:solidFill>
              <a:srgbClr val="799A37"/>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a:grpSpLocks noChangeAspect="1"/>
          </p:cNvGrpSpPr>
          <p:nvPr/>
        </p:nvGrpSpPr>
        <p:grpSpPr>
          <a:xfrm>
            <a:off x="1903572" y="702154"/>
            <a:ext cx="7895627" cy="4441235"/>
            <a:chOff x="0" y="0"/>
            <a:chExt cx="11289030" cy="6350000"/>
          </a:xfrm>
        </p:grpSpPr>
        <p:sp>
          <p:nvSpPr>
            <p:cNvPr id="16" name="Freeform 1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3338" b="-3338"/>
              </a:stretch>
            </a:blipFill>
          </p:spPr>
          <p:txBody>
            <a:bodyPr/>
            <a:lstStyle/>
            <a:p>
              <a:endParaRPr lang="en-US"/>
            </a:p>
          </p:txBody>
        </p:sp>
      </p:grpSp>
      <p:grpSp>
        <p:nvGrpSpPr>
          <p:cNvPr id="17" name="Group 17"/>
          <p:cNvGrpSpPr>
            <a:grpSpLocks noChangeAspect="1"/>
          </p:cNvGrpSpPr>
          <p:nvPr/>
        </p:nvGrpSpPr>
        <p:grpSpPr>
          <a:xfrm>
            <a:off x="9799199" y="702265"/>
            <a:ext cx="7895627" cy="4441235"/>
            <a:chOff x="0" y="0"/>
            <a:chExt cx="11289030" cy="6350000"/>
          </a:xfrm>
        </p:grpSpPr>
        <p:sp>
          <p:nvSpPr>
            <p:cNvPr id="18" name="Freeform 1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67641" b="-67641"/>
              </a:stretch>
            </a:blipFill>
          </p:spPr>
          <p:txBody>
            <a:bodyPr/>
            <a:lstStyle/>
            <a:p>
              <a:endParaRPr lang="en-US"/>
            </a:p>
          </p:txBody>
        </p:sp>
      </p:grpSp>
      <p:sp>
        <p:nvSpPr>
          <p:cNvPr id="19" name="TextBox 19"/>
          <p:cNvSpPr txBox="1"/>
          <p:nvPr/>
        </p:nvSpPr>
        <p:spPr>
          <a:xfrm rot="-5400000">
            <a:off x="-3863107" y="4834019"/>
            <a:ext cx="9878864" cy="618962"/>
          </a:xfrm>
          <a:prstGeom prst="rect">
            <a:avLst/>
          </a:prstGeom>
        </p:spPr>
        <p:txBody>
          <a:bodyPr lIns="0" tIns="0" rIns="0" bIns="0" rtlCol="0" anchor="t">
            <a:spAutoFit/>
          </a:bodyPr>
          <a:lstStyle/>
          <a:p>
            <a:pPr algn="ctr">
              <a:lnSpc>
                <a:spcPts val="4777"/>
              </a:lnSpc>
            </a:pPr>
            <a:r>
              <a:rPr lang="en-US" sz="4730" spc="203">
                <a:solidFill>
                  <a:srgbClr val="FFFFFF"/>
                </a:solidFill>
                <a:latin typeface="Alegreya Bold"/>
              </a:rPr>
              <a:t>DIFFERENT LEAF ADAPTATIONS</a:t>
            </a:r>
          </a:p>
        </p:txBody>
      </p:sp>
      <p:sp>
        <p:nvSpPr>
          <p:cNvPr id="20" name="TextBox 20"/>
          <p:cNvSpPr txBox="1"/>
          <p:nvPr/>
        </p:nvSpPr>
        <p:spPr>
          <a:xfrm>
            <a:off x="7949641" y="482216"/>
            <a:ext cx="7923726" cy="884624"/>
          </a:xfrm>
          <a:prstGeom prst="rect">
            <a:avLst/>
          </a:prstGeom>
        </p:spPr>
        <p:txBody>
          <a:bodyPr lIns="0" tIns="0" rIns="0" bIns="0" rtlCol="0" anchor="t">
            <a:spAutoFit/>
          </a:bodyPr>
          <a:lstStyle/>
          <a:p>
            <a:pPr algn="ctr">
              <a:lnSpc>
                <a:spcPts val="6519"/>
              </a:lnSpc>
            </a:pPr>
            <a:r>
              <a:rPr lang="en-US" sz="6862" spc="150" dirty="0">
                <a:latin typeface="Alegreya Bold"/>
              </a:rPr>
              <a:t>PITFALL TRAPS</a:t>
            </a:r>
          </a:p>
        </p:txBody>
      </p:sp>
      <p:sp>
        <p:nvSpPr>
          <p:cNvPr id="21" name="TextBox 21"/>
          <p:cNvSpPr txBox="1"/>
          <p:nvPr/>
        </p:nvSpPr>
        <p:spPr>
          <a:xfrm>
            <a:off x="2145725" y="5770956"/>
            <a:ext cx="15113575" cy="2527935"/>
          </a:xfrm>
          <a:prstGeom prst="rect">
            <a:avLst/>
          </a:prstGeom>
        </p:spPr>
        <p:txBody>
          <a:bodyPr lIns="0" tIns="0" rIns="0" bIns="0" rtlCol="0" anchor="t">
            <a:spAutoFit/>
          </a:bodyPr>
          <a:lstStyle/>
          <a:p>
            <a:pPr algn="ctr">
              <a:lnSpc>
                <a:spcPts val="5040"/>
              </a:lnSpc>
              <a:spcBef>
                <a:spcPct val="0"/>
              </a:spcBef>
            </a:pPr>
            <a:r>
              <a:rPr lang="en-US" sz="3600" dirty="0">
                <a:latin typeface="Open Sans"/>
              </a:rPr>
              <a:t>Pitfall traps are leaves modified into pit-like structures. The Bromeliad carnivores (Brocchinia and Catopsis) are the simplest pitfall traps where the base of the whorl of leaves seal to form a cup to catch water. Prey slip down the leaves into the pool at the base and drown.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 name="Group 2"/>
          <p:cNvGrpSpPr/>
          <p:nvPr/>
        </p:nvGrpSpPr>
        <p:grpSpPr>
          <a:xfrm>
            <a:off x="-460711" y="0"/>
            <a:ext cx="7775911" cy="10287000"/>
            <a:chOff x="0" y="0"/>
            <a:chExt cx="3413294" cy="4515556"/>
          </a:xfrm>
        </p:grpSpPr>
        <p:sp>
          <p:nvSpPr>
            <p:cNvPr id="3" name="Freeform 3"/>
            <p:cNvSpPr/>
            <p:nvPr/>
          </p:nvSpPr>
          <p:spPr>
            <a:xfrm>
              <a:off x="0" y="0"/>
              <a:ext cx="3413294" cy="4515555"/>
            </a:xfrm>
            <a:custGeom>
              <a:avLst/>
              <a:gdLst/>
              <a:ahLst/>
              <a:cxnLst/>
              <a:rect l="l" t="t" r="r" b="b"/>
              <a:pathLst>
                <a:path w="3413294" h="4515555">
                  <a:moveTo>
                    <a:pt x="58742" y="0"/>
                  </a:moveTo>
                  <a:lnTo>
                    <a:pt x="3354552" y="0"/>
                  </a:lnTo>
                  <a:cubicBezTo>
                    <a:pt x="3386995" y="0"/>
                    <a:pt x="3413294" y="26300"/>
                    <a:pt x="3413294" y="58742"/>
                  </a:cubicBezTo>
                  <a:lnTo>
                    <a:pt x="3413294" y="4456813"/>
                  </a:lnTo>
                  <a:cubicBezTo>
                    <a:pt x="3413294" y="4489256"/>
                    <a:pt x="3386995" y="4515555"/>
                    <a:pt x="3354552" y="4515555"/>
                  </a:cubicBezTo>
                  <a:lnTo>
                    <a:pt x="58742" y="4515555"/>
                  </a:lnTo>
                  <a:cubicBezTo>
                    <a:pt x="26300" y="4515555"/>
                    <a:pt x="0" y="4489256"/>
                    <a:pt x="0" y="4456813"/>
                  </a:cubicBezTo>
                  <a:lnTo>
                    <a:pt x="0" y="58742"/>
                  </a:lnTo>
                  <a:cubicBezTo>
                    <a:pt x="0" y="26300"/>
                    <a:pt x="26300" y="0"/>
                    <a:pt x="58742" y="0"/>
                  </a:cubicBezTo>
                  <a:close/>
                </a:path>
              </a:pathLst>
            </a:custGeom>
            <a:solidFill>
              <a:srgbClr val="799A37"/>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ChangeAspect="1"/>
          </p:cNvGrpSpPr>
          <p:nvPr/>
        </p:nvGrpSpPr>
        <p:grpSpPr>
          <a:xfrm>
            <a:off x="3427245" y="5641697"/>
            <a:ext cx="7895627" cy="4441235"/>
            <a:chOff x="0" y="0"/>
            <a:chExt cx="11289030" cy="6350000"/>
          </a:xfrm>
        </p:grpSpPr>
        <p:sp>
          <p:nvSpPr>
            <p:cNvPr id="6" name="Freeform 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9265" b="-9265"/>
              </a:stretch>
            </a:blipFill>
          </p:spPr>
          <p:txBody>
            <a:bodyPr/>
            <a:lstStyle/>
            <a:p>
              <a:endParaRPr lang="en-US"/>
            </a:p>
          </p:txBody>
        </p:sp>
      </p:grpSp>
      <p:sp>
        <p:nvSpPr>
          <p:cNvPr id="7" name="TextBox 7"/>
          <p:cNvSpPr txBox="1"/>
          <p:nvPr/>
        </p:nvSpPr>
        <p:spPr>
          <a:xfrm rot="-5400000">
            <a:off x="-3863107" y="4834019"/>
            <a:ext cx="9878864" cy="618962"/>
          </a:xfrm>
          <a:prstGeom prst="rect">
            <a:avLst/>
          </a:prstGeom>
        </p:spPr>
        <p:txBody>
          <a:bodyPr lIns="0" tIns="0" rIns="0" bIns="0" rtlCol="0" anchor="t">
            <a:spAutoFit/>
          </a:bodyPr>
          <a:lstStyle/>
          <a:p>
            <a:pPr algn="ctr">
              <a:lnSpc>
                <a:spcPts val="4777"/>
              </a:lnSpc>
            </a:pPr>
            <a:r>
              <a:rPr lang="en-US" sz="4730" spc="203">
                <a:solidFill>
                  <a:srgbClr val="FFFFFF"/>
                </a:solidFill>
                <a:latin typeface="Alegreya Bold"/>
              </a:rPr>
              <a:t>DIFFERENT LEAF ADAPTATIONS</a:t>
            </a:r>
          </a:p>
        </p:txBody>
      </p:sp>
      <p:sp>
        <p:nvSpPr>
          <p:cNvPr id="8" name="TextBox 8"/>
          <p:cNvSpPr txBox="1"/>
          <p:nvPr/>
        </p:nvSpPr>
        <p:spPr>
          <a:xfrm>
            <a:off x="9679860" y="1007309"/>
            <a:ext cx="7923726" cy="884624"/>
          </a:xfrm>
          <a:prstGeom prst="rect">
            <a:avLst/>
          </a:prstGeom>
        </p:spPr>
        <p:txBody>
          <a:bodyPr lIns="0" tIns="0" rIns="0" bIns="0" rtlCol="0" anchor="t">
            <a:spAutoFit/>
          </a:bodyPr>
          <a:lstStyle/>
          <a:p>
            <a:pPr algn="ctr">
              <a:lnSpc>
                <a:spcPts val="6519"/>
              </a:lnSpc>
            </a:pPr>
            <a:r>
              <a:rPr lang="en-US" sz="6862" spc="150">
                <a:solidFill>
                  <a:srgbClr val="FFFFFF"/>
                </a:solidFill>
                <a:latin typeface="Alegreya Bold"/>
              </a:rPr>
              <a:t>LOBSTER TRAPS</a:t>
            </a:r>
          </a:p>
        </p:txBody>
      </p:sp>
      <p:grpSp>
        <p:nvGrpSpPr>
          <p:cNvPr id="9" name="Group 9"/>
          <p:cNvGrpSpPr>
            <a:grpSpLocks noChangeAspect="1"/>
          </p:cNvGrpSpPr>
          <p:nvPr/>
        </p:nvGrpSpPr>
        <p:grpSpPr>
          <a:xfrm>
            <a:off x="1585019" y="702265"/>
            <a:ext cx="7895627" cy="4441235"/>
            <a:chOff x="0" y="0"/>
            <a:chExt cx="11289030" cy="6350000"/>
          </a:xfrm>
        </p:grpSpPr>
        <p:sp>
          <p:nvSpPr>
            <p:cNvPr id="10" name="Freeform 10"/>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73836" b="-50185"/>
              </a:stretch>
            </a:blipFill>
          </p:spPr>
          <p:txBody>
            <a:bodyPr/>
            <a:lstStyle/>
            <a:p>
              <a:endParaRPr lang="en-US"/>
            </a:p>
          </p:txBody>
        </p:sp>
      </p:grpSp>
      <p:sp>
        <p:nvSpPr>
          <p:cNvPr id="11" name="TextBox 11"/>
          <p:cNvSpPr txBox="1"/>
          <p:nvPr/>
        </p:nvSpPr>
        <p:spPr>
          <a:xfrm>
            <a:off x="7157975" y="2620399"/>
            <a:ext cx="10769625" cy="5080635"/>
          </a:xfrm>
          <a:prstGeom prst="rect">
            <a:avLst/>
          </a:prstGeom>
        </p:spPr>
        <p:txBody>
          <a:bodyPr lIns="0" tIns="0" rIns="0" bIns="0" rtlCol="0" anchor="t">
            <a:spAutoFit/>
          </a:bodyPr>
          <a:lstStyle/>
          <a:p>
            <a:pPr algn="r">
              <a:lnSpc>
                <a:spcPts val="5040"/>
              </a:lnSpc>
              <a:spcBef>
                <a:spcPct val="0"/>
              </a:spcBef>
            </a:pPr>
            <a:r>
              <a:rPr lang="en-US" sz="3600" dirty="0">
                <a:solidFill>
                  <a:srgbClr val="FFFFFF"/>
                </a:solidFill>
                <a:latin typeface="Open Sans"/>
              </a:rPr>
              <a:t>The method of trapping used by this species is referred to as a “lobster pot” trap and encourages insects to crawl deep into a trap with the lure of nectar. Once inside, the bug is confused by the presence of glassy windows, known as areoles, which allow light into the trap. It cannot find its way out through the darker trap opening and is slowly digested by the plant.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grpSp>
        <p:nvGrpSpPr>
          <p:cNvPr id="2" name="Group 2"/>
          <p:cNvGrpSpPr/>
          <p:nvPr/>
        </p:nvGrpSpPr>
        <p:grpSpPr>
          <a:xfrm>
            <a:off x="15582729" y="1028700"/>
            <a:ext cx="1676571" cy="338141"/>
            <a:chOff x="0" y="0"/>
            <a:chExt cx="2235428" cy="450854"/>
          </a:xfrm>
        </p:grpSpPr>
        <p:grpSp>
          <p:nvGrpSpPr>
            <p:cNvPr id="3" name="Group 3"/>
            <p:cNvGrpSpPr/>
            <p:nvPr/>
          </p:nvGrpSpPr>
          <p:grpSpPr>
            <a:xfrm>
              <a:off x="891114" y="0"/>
              <a:ext cx="450854" cy="450854"/>
              <a:chOff x="0" y="0"/>
              <a:chExt cx="305558" cy="305558"/>
            </a:xfrm>
          </p:grpSpPr>
          <p:sp>
            <p:nvSpPr>
              <p:cNvPr id="4" name="Freeform 4"/>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000000"/>
              </a:solidFill>
            </p:spPr>
            <p:txBody>
              <a:bodyPr/>
              <a:lstStyle/>
              <a:p>
                <a:endParaRPr lang="en-US"/>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6" name="Group 6"/>
            <p:cNvGrpSpPr/>
            <p:nvPr/>
          </p:nvGrpSpPr>
          <p:grpSpPr>
            <a:xfrm>
              <a:off x="1784574" y="0"/>
              <a:ext cx="450854" cy="450854"/>
              <a:chOff x="0" y="0"/>
              <a:chExt cx="305558" cy="305558"/>
            </a:xfrm>
          </p:grpSpPr>
          <p:sp>
            <p:nvSpPr>
              <p:cNvPr id="7" name="Freeform 7"/>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8" name="TextBox 8"/>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nvGrpSpPr>
            <p:cNvPr id="9" name="Group 9"/>
            <p:cNvGrpSpPr/>
            <p:nvPr/>
          </p:nvGrpSpPr>
          <p:grpSpPr>
            <a:xfrm>
              <a:off x="0" y="0"/>
              <a:ext cx="450854" cy="450854"/>
              <a:chOff x="0" y="0"/>
              <a:chExt cx="305558" cy="305558"/>
            </a:xfrm>
          </p:grpSpPr>
          <p:sp>
            <p:nvSpPr>
              <p:cNvPr id="10" name="Freeform 10"/>
              <p:cNvSpPr/>
              <p:nvPr/>
            </p:nvSpPr>
            <p:spPr>
              <a:xfrm>
                <a:off x="0" y="0"/>
                <a:ext cx="305558" cy="305558"/>
              </a:xfrm>
              <a:custGeom>
                <a:avLst/>
                <a:gdLst/>
                <a:ahLst/>
                <a:cxnLst/>
                <a:rect l="l" t="t" r="r" b="b"/>
                <a:pathLst>
                  <a:path w="305558" h="305558">
                    <a:moveTo>
                      <a:pt x="152779" y="0"/>
                    </a:moveTo>
                    <a:cubicBezTo>
                      <a:pt x="68401" y="0"/>
                      <a:pt x="0" y="68401"/>
                      <a:pt x="0" y="152779"/>
                    </a:cubicBezTo>
                    <a:cubicBezTo>
                      <a:pt x="0" y="237157"/>
                      <a:pt x="68401" y="305558"/>
                      <a:pt x="152779" y="305558"/>
                    </a:cubicBezTo>
                    <a:cubicBezTo>
                      <a:pt x="237157" y="305558"/>
                      <a:pt x="305558" y="237157"/>
                      <a:pt x="305558" y="152779"/>
                    </a:cubicBezTo>
                    <a:cubicBezTo>
                      <a:pt x="305558" y="68401"/>
                      <a:pt x="237157" y="0"/>
                      <a:pt x="152779" y="0"/>
                    </a:cubicBezTo>
                  </a:path>
                </a:pathLst>
              </a:custGeom>
              <a:solidFill>
                <a:srgbClr val="799A37"/>
              </a:solidFill>
            </p:spPr>
            <p:txBody>
              <a:bodyPr/>
              <a:lstStyle/>
              <a:p>
                <a:endParaRPr lang="en-US"/>
              </a:p>
            </p:txBody>
          </p:sp>
          <p:sp>
            <p:nvSpPr>
              <p:cNvPr id="11" name="TextBox 11"/>
              <p:cNvSpPr txBox="1"/>
              <p:nvPr/>
            </p:nvSpPr>
            <p:spPr>
              <a:xfrm>
                <a:off x="76200" y="0"/>
                <a:ext cx="660400" cy="736600"/>
              </a:xfrm>
              <a:prstGeom prst="rect">
                <a:avLst/>
              </a:prstGeom>
            </p:spPr>
            <p:txBody>
              <a:bodyPr lIns="50800" tIns="50800" rIns="50800" bIns="50800" rtlCol="0" anchor="ctr"/>
              <a:lstStyle/>
              <a:p>
                <a:pPr algn="ctr">
                  <a:lnSpc>
                    <a:spcPts val="5581"/>
                  </a:lnSpc>
                </a:pPr>
                <a:endParaRPr/>
              </a:p>
            </p:txBody>
          </p:sp>
        </p:grpSp>
      </p:grpSp>
      <p:grpSp>
        <p:nvGrpSpPr>
          <p:cNvPr id="12" name="Group 12"/>
          <p:cNvGrpSpPr/>
          <p:nvPr/>
        </p:nvGrpSpPr>
        <p:grpSpPr>
          <a:xfrm>
            <a:off x="-460711" y="0"/>
            <a:ext cx="7775911" cy="10287000"/>
            <a:chOff x="0" y="0"/>
            <a:chExt cx="3413294" cy="4515556"/>
          </a:xfrm>
        </p:grpSpPr>
        <p:sp>
          <p:nvSpPr>
            <p:cNvPr id="13" name="Freeform 13"/>
            <p:cNvSpPr/>
            <p:nvPr/>
          </p:nvSpPr>
          <p:spPr>
            <a:xfrm>
              <a:off x="0" y="0"/>
              <a:ext cx="3413294" cy="4515555"/>
            </a:xfrm>
            <a:custGeom>
              <a:avLst/>
              <a:gdLst/>
              <a:ahLst/>
              <a:cxnLst/>
              <a:rect l="l" t="t" r="r" b="b"/>
              <a:pathLst>
                <a:path w="3413294" h="4515555">
                  <a:moveTo>
                    <a:pt x="58742" y="0"/>
                  </a:moveTo>
                  <a:lnTo>
                    <a:pt x="3354552" y="0"/>
                  </a:lnTo>
                  <a:cubicBezTo>
                    <a:pt x="3386995" y="0"/>
                    <a:pt x="3413294" y="26300"/>
                    <a:pt x="3413294" y="58742"/>
                  </a:cubicBezTo>
                  <a:lnTo>
                    <a:pt x="3413294" y="4456813"/>
                  </a:lnTo>
                  <a:cubicBezTo>
                    <a:pt x="3413294" y="4489256"/>
                    <a:pt x="3386995" y="4515555"/>
                    <a:pt x="3354552" y="4515555"/>
                  </a:cubicBezTo>
                  <a:lnTo>
                    <a:pt x="58742" y="4515555"/>
                  </a:lnTo>
                  <a:cubicBezTo>
                    <a:pt x="26300" y="4515555"/>
                    <a:pt x="0" y="4489256"/>
                    <a:pt x="0" y="4456813"/>
                  </a:cubicBezTo>
                  <a:lnTo>
                    <a:pt x="0" y="58742"/>
                  </a:lnTo>
                  <a:cubicBezTo>
                    <a:pt x="0" y="26300"/>
                    <a:pt x="26300" y="0"/>
                    <a:pt x="58742" y="0"/>
                  </a:cubicBezTo>
                  <a:close/>
                </a:path>
              </a:pathLst>
            </a:custGeom>
            <a:solidFill>
              <a:srgbClr val="799A37"/>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a:grpSpLocks noChangeAspect="1"/>
          </p:cNvGrpSpPr>
          <p:nvPr/>
        </p:nvGrpSpPr>
        <p:grpSpPr>
          <a:xfrm>
            <a:off x="1641025" y="817670"/>
            <a:ext cx="7895627" cy="4441235"/>
            <a:chOff x="0" y="0"/>
            <a:chExt cx="11289030" cy="6350000"/>
          </a:xfrm>
        </p:grpSpPr>
        <p:sp>
          <p:nvSpPr>
            <p:cNvPr id="16" name="Freeform 16"/>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9265" b="-9265"/>
              </a:stretch>
            </a:blipFill>
          </p:spPr>
          <p:txBody>
            <a:bodyPr/>
            <a:lstStyle/>
            <a:p>
              <a:endParaRPr lang="en-US"/>
            </a:p>
          </p:txBody>
        </p:sp>
      </p:grpSp>
      <p:grpSp>
        <p:nvGrpSpPr>
          <p:cNvPr id="17" name="Group 17"/>
          <p:cNvGrpSpPr>
            <a:grpSpLocks noChangeAspect="1"/>
          </p:cNvGrpSpPr>
          <p:nvPr/>
        </p:nvGrpSpPr>
        <p:grpSpPr>
          <a:xfrm>
            <a:off x="9536653" y="817670"/>
            <a:ext cx="7895627" cy="4441235"/>
            <a:chOff x="0" y="0"/>
            <a:chExt cx="11289030" cy="6350000"/>
          </a:xfrm>
        </p:grpSpPr>
        <p:sp>
          <p:nvSpPr>
            <p:cNvPr id="18" name="Freeform 18"/>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16673" b="-16673"/>
              </a:stretch>
            </a:blipFill>
          </p:spPr>
          <p:txBody>
            <a:bodyPr/>
            <a:lstStyle/>
            <a:p>
              <a:endParaRPr lang="en-US"/>
            </a:p>
          </p:txBody>
        </p:sp>
      </p:grpSp>
      <p:sp>
        <p:nvSpPr>
          <p:cNvPr id="19" name="TextBox 19"/>
          <p:cNvSpPr txBox="1"/>
          <p:nvPr/>
        </p:nvSpPr>
        <p:spPr>
          <a:xfrm rot="-5400000">
            <a:off x="-3863107" y="4834019"/>
            <a:ext cx="9878864" cy="618962"/>
          </a:xfrm>
          <a:prstGeom prst="rect">
            <a:avLst/>
          </a:prstGeom>
        </p:spPr>
        <p:txBody>
          <a:bodyPr lIns="0" tIns="0" rIns="0" bIns="0" rtlCol="0" anchor="t">
            <a:spAutoFit/>
          </a:bodyPr>
          <a:lstStyle/>
          <a:p>
            <a:pPr algn="ctr">
              <a:lnSpc>
                <a:spcPts val="4777"/>
              </a:lnSpc>
            </a:pPr>
            <a:r>
              <a:rPr lang="en-US" sz="4730" spc="203">
                <a:solidFill>
                  <a:srgbClr val="FFFFFF"/>
                </a:solidFill>
                <a:latin typeface="Alegreya Bold"/>
              </a:rPr>
              <a:t>DIFFERENT LEAF ADAPTATIONS</a:t>
            </a:r>
          </a:p>
        </p:txBody>
      </p:sp>
      <p:sp>
        <p:nvSpPr>
          <p:cNvPr id="20" name="TextBox 20"/>
          <p:cNvSpPr txBox="1"/>
          <p:nvPr/>
        </p:nvSpPr>
        <p:spPr>
          <a:xfrm>
            <a:off x="5085499" y="545716"/>
            <a:ext cx="9482638" cy="821125"/>
          </a:xfrm>
          <a:prstGeom prst="rect">
            <a:avLst/>
          </a:prstGeom>
        </p:spPr>
        <p:txBody>
          <a:bodyPr lIns="0" tIns="0" rIns="0" bIns="0" rtlCol="0" anchor="t">
            <a:spAutoFit/>
          </a:bodyPr>
          <a:lstStyle/>
          <a:p>
            <a:pPr algn="ctr">
              <a:lnSpc>
                <a:spcPts val="6044"/>
              </a:lnSpc>
            </a:pPr>
            <a:r>
              <a:rPr lang="en-US" sz="6362" spc="139">
                <a:solidFill>
                  <a:srgbClr val="FFFFFF"/>
                </a:solidFill>
                <a:latin typeface="Alegreya Bold"/>
              </a:rPr>
              <a:t>STICKY TRAPS</a:t>
            </a:r>
          </a:p>
        </p:txBody>
      </p:sp>
      <p:sp>
        <p:nvSpPr>
          <p:cNvPr id="21" name="TextBox 21"/>
          <p:cNvSpPr txBox="1"/>
          <p:nvPr/>
        </p:nvSpPr>
        <p:spPr>
          <a:xfrm>
            <a:off x="2835578" y="5390635"/>
            <a:ext cx="14596701" cy="4157705"/>
          </a:xfrm>
          <a:prstGeom prst="rect">
            <a:avLst/>
          </a:prstGeom>
        </p:spPr>
        <p:txBody>
          <a:bodyPr lIns="0" tIns="0" rIns="0" bIns="0" rtlCol="0" anchor="t">
            <a:spAutoFit/>
          </a:bodyPr>
          <a:lstStyle/>
          <a:p>
            <a:pPr algn="r">
              <a:lnSpc>
                <a:spcPts val="5510"/>
              </a:lnSpc>
              <a:spcBef>
                <a:spcPct val="0"/>
              </a:spcBef>
            </a:pPr>
            <a:r>
              <a:rPr lang="en-US" sz="3935">
                <a:solidFill>
                  <a:srgbClr val="FFFFFF"/>
                </a:solidFill>
                <a:latin typeface="Alegreya"/>
              </a:rPr>
              <a:t>The simplest trapping mechanism is the adhesive trap. The flypaper-like leaves have specialized short stalked glands that secrete a sticky mucus that traps small creatures. Once prey is snagged, some plants move to bring as many tentacles as possible into contact with the prey and smother it in slime, and release digestive enzymes. The tentacles as well as the glands on the leaf suface absorb the nutrients from the prey.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648</Words>
  <Application>Microsoft Office PowerPoint</Application>
  <PresentationFormat>Custom</PresentationFormat>
  <Paragraphs>46</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Alegreya Bold</vt:lpstr>
      <vt:lpstr>Arial</vt:lpstr>
      <vt:lpstr>Open Sans Bold</vt:lpstr>
      <vt:lpstr>Calibri</vt:lpstr>
      <vt:lpstr>Alegreya</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ICPS_9-12_Plant Adaptation_Lesson</dc:title>
  <cp:lastModifiedBy>Kenneth Coogan</cp:lastModifiedBy>
  <cp:revision>2</cp:revision>
  <dcterms:created xsi:type="dcterms:W3CDTF">2006-08-16T00:00:00Z</dcterms:created>
  <dcterms:modified xsi:type="dcterms:W3CDTF">2023-08-31T13:06:02Z</dcterms:modified>
  <dc:identifier>DAFtBp_8hwQ</dc:identifier>
</cp:coreProperties>
</file>