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15"/>
  </p:notesMasterIdLst>
  <p:handoutMasterIdLst>
    <p:handoutMasterId r:id="rId16"/>
  </p:handoutMasterIdLst>
  <p:sldIdLst>
    <p:sldId id="256" r:id="rId6"/>
    <p:sldId id="280" r:id="rId7"/>
    <p:sldId id="277" r:id="rId8"/>
    <p:sldId id="275" r:id="rId9"/>
    <p:sldId id="276" r:id="rId10"/>
    <p:sldId id="274" r:id="rId11"/>
    <p:sldId id="278" r:id="rId12"/>
    <p:sldId id="279" r:id="rId13"/>
    <p:sldId id="281"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1395D-D316-4E0D-83E3-E94229A49E93}" v="1" dt="2023-07-10T18:18:58.807"/>
    <p1510:client id="{FE0BFB77-0FBF-42A4-A184-43257D660334}" v="6493" dt="2023-09-01T03:41:52.861"/>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128" autoAdjust="0"/>
  </p:normalViewPr>
  <p:slideViewPr>
    <p:cSldViewPr>
      <p:cViewPr varScale="1">
        <p:scale>
          <a:sx n="52" d="100"/>
          <a:sy n="52" d="100"/>
        </p:scale>
        <p:origin x="1296" y="6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9/1/2023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9/1/2023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rnivorousplants.org/cp/carnivory/wha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arnivorousplants.org/cp/carnivory/trappin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cambridge.org/97811080/04848/frontmatter/9781108004848_frontmatter.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darwinproject.ac.uk/about-darwin/darwin-s-photographic-portraits" TargetMode="External"/><Relationship Id="rId4" Type="http://schemas.openxmlformats.org/officeDocument/2006/relationships/hyperlink" Target="https://www.darwinproject.ac.uk/learning/universities/getting-know-darwins-science/insectivorous-plant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arwinproject.ac.uk/about-darwin/darwin-s-photographic-portrai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hanacademy.org/science/biology/intro-to-biology/science-of-biology/a/the-science-of-biolog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rnivorousplantnursery.com/blogs/classroom-materials/carnivorous-plant-science-project-idea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arnivorousplants.org/cp/carnivory/costs" TargetMode="External"/><Relationship Id="rId5" Type="http://schemas.openxmlformats.org/officeDocument/2006/relationships/hyperlink" Target="https://www.saps.org.uk/teaching-resources/resources/174/investigations-with-carnivorous-plants-science-club-activity/" TargetMode="External"/><Relationship Id="rId4" Type="http://schemas.openxmlformats.org/officeDocument/2006/relationships/hyperlink" Target="https://www.education.com/science-fair/article/how-do-carnivorous-plants-digest-insect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rnivorousplants.org/cp/carnivory/trapp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rnivorousplants.org/cp/carnivory/trapp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rnivorousplants.org/cp/carnivory/trapp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activity is meant to be a semester/year-long project for a high school biology course to work students through the steps of the scientific method and learn how to perform a study from conception through to </a:t>
            </a:r>
            <a:r>
              <a:rPr lang="en-US">
                <a:latin typeface="Calibri"/>
                <a:ea typeface="Calibri"/>
                <a:cs typeface="Calibri"/>
              </a:rPr>
              <a:t>communicating results. </a:t>
            </a:r>
            <a:r>
              <a:rPr lang="en-US" dirty="0">
                <a:latin typeface="Calibri"/>
                <a:ea typeface="Calibri"/>
                <a:cs typeface="Calibri"/>
              </a:rPr>
              <a:t>It can be adjusted to accommodate various timeframes depending on how the course is structured, but project options and designs should reflect the time available for students to feasibly get results.</a:t>
            </a:r>
          </a:p>
        </p:txBody>
      </p:sp>
      <p:sp>
        <p:nvSpPr>
          <p:cNvPr id="4" name="Slide Number Placeholder 3"/>
          <p:cNvSpPr>
            <a:spLocks noGrp="1"/>
          </p:cNvSpPr>
          <p:nvPr>
            <p:ph type="sldNum" sz="quarter" idx="5"/>
          </p:nvPr>
        </p:nvSpPr>
        <p:spPr/>
        <p:txBody>
          <a:bodyPr/>
          <a:lstStyle/>
          <a:p>
            <a:fld id="{01F2A70B-78F2-4DCF-B53B-C990D2FAFB8A}" type="slidenum">
              <a:rPr lang="en-US"/>
              <a:t>1</a:t>
            </a:fld>
            <a:endParaRPr lang="en-US"/>
          </a:p>
        </p:txBody>
      </p:sp>
    </p:spTree>
    <p:extLst>
      <p:ext uri="{BB962C8B-B14F-4D97-AF65-F5344CB8AC3E}">
        <p14:creationId xmlns:p14="http://schemas.microsoft.com/office/powerpoint/2010/main" val="287862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References: </a:t>
            </a:r>
            <a:r>
              <a:rPr lang="en-US" dirty="0">
                <a:hlinkClick r:id="rId3"/>
              </a:rPr>
              <a:t>https://www.carnivorousplants.org/cp/carnivory/what</a:t>
            </a:r>
            <a:endParaRPr lang="en-US" dirty="0">
              <a:latin typeface="Calibri"/>
              <a:ea typeface="Calibri"/>
              <a:cs typeface="Calibri"/>
            </a:endParaRPr>
          </a:p>
          <a:p>
            <a:r>
              <a:rPr lang="en-US" dirty="0">
                <a:hlinkClick r:id="rId4"/>
              </a:rPr>
              <a:t>https://www.carnivorousplants.org/cp/carnivory/trapping</a:t>
            </a:r>
          </a:p>
          <a:p>
            <a:endParaRPr lang="en-US" dirty="0"/>
          </a:p>
          <a:p>
            <a:r>
              <a:rPr lang="en-US" dirty="0"/>
              <a:t>Picture:  </a:t>
            </a:r>
            <a:r>
              <a:rPr lang="en-US" dirty="0">
                <a:hlinkClick r:id="rId3"/>
              </a:rPr>
              <a:t>https://www.carnivorousplants.org/cp/carnivory/what</a:t>
            </a:r>
            <a:endParaRPr lang="en-US" dirty="0"/>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a:t>2</a:t>
            </a:fld>
            <a:endParaRPr lang="en-US"/>
          </a:p>
        </p:txBody>
      </p:sp>
    </p:spTree>
    <p:extLst>
      <p:ext uri="{BB962C8B-B14F-4D97-AF65-F5344CB8AC3E}">
        <p14:creationId xmlns:p14="http://schemas.microsoft.com/office/powerpoint/2010/main" val="17124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References: </a:t>
            </a:r>
            <a:r>
              <a:rPr lang="en-US" dirty="0">
                <a:hlinkClick r:id="rId3"/>
              </a:rPr>
              <a:t>https://assets.cambridge.org/97811080/04848/frontmatter/9781108004848_frontmatter.pdf</a:t>
            </a:r>
            <a:endParaRPr lang="en-US" dirty="0">
              <a:latin typeface="Calibri"/>
              <a:ea typeface="Calibri"/>
              <a:cs typeface="Calibri"/>
            </a:endParaRPr>
          </a:p>
          <a:p>
            <a:r>
              <a:rPr lang="en-US" dirty="0">
                <a:hlinkClick r:id="rId4"/>
              </a:rPr>
              <a:t>https://www.darwinproject.ac.uk/learning/universities/getting-know-darwins-science/insectivorous-plants</a:t>
            </a:r>
          </a:p>
          <a:p>
            <a:endParaRPr lang="en-US" dirty="0"/>
          </a:p>
          <a:p>
            <a:r>
              <a:rPr lang="en-US" dirty="0"/>
              <a:t>Picture: </a:t>
            </a:r>
            <a:r>
              <a:rPr lang="en-US" dirty="0">
                <a:hlinkClick r:id="rId5"/>
              </a:rPr>
              <a:t>https://www.darwinproject.ac.uk/about-darwin/darwin-s-photographic-portraits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a:t>3</a:t>
            </a:fld>
            <a:endParaRPr lang="en-US"/>
          </a:p>
        </p:txBody>
      </p:sp>
    </p:spTree>
    <p:extLst>
      <p:ext uri="{BB962C8B-B14F-4D97-AF65-F5344CB8AC3E}">
        <p14:creationId xmlns:p14="http://schemas.microsoft.com/office/powerpoint/2010/main" val="12605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Picture: </a:t>
            </a:r>
            <a:r>
              <a:rPr lang="en-US" dirty="0">
                <a:hlinkClick r:id="rId3"/>
              </a:rPr>
              <a:t>https://www.darwinproject.ac.uk/about-darwin/darwin-s-photographic-portraits</a:t>
            </a:r>
            <a:endParaRPr lang="en-US" dirty="0">
              <a:latin typeface="Calibri"/>
              <a:ea typeface="Calibri"/>
              <a:cs typeface="Calibri"/>
            </a:endParaRPr>
          </a:p>
          <a:p>
            <a:endParaRPr lang="en-US" dirty="0">
              <a:latin typeface="Corbel"/>
              <a:ea typeface="Calibri"/>
              <a:cs typeface="Calibri"/>
            </a:endParaRPr>
          </a:p>
        </p:txBody>
      </p:sp>
      <p:sp>
        <p:nvSpPr>
          <p:cNvPr id="4" name="Slide Number Placeholder 3"/>
          <p:cNvSpPr>
            <a:spLocks noGrp="1"/>
          </p:cNvSpPr>
          <p:nvPr>
            <p:ph type="sldNum" sz="quarter" idx="5"/>
          </p:nvPr>
        </p:nvSpPr>
        <p:spPr/>
        <p:txBody>
          <a:bodyPr/>
          <a:lstStyle/>
          <a:p>
            <a:fld id="{01F2A70B-78F2-4DCF-B53B-C990D2FAFB8A}" type="slidenum">
              <a:rPr lang="en-US"/>
              <a:t>4</a:t>
            </a:fld>
            <a:endParaRPr lang="en-US"/>
          </a:p>
        </p:txBody>
      </p:sp>
    </p:spTree>
    <p:extLst>
      <p:ext uri="{BB962C8B-B14F-4D97-AF65-F5344CB8AC3E}">
        <p14:creationId xmlns:p14="http://schemas.microsoft.com/office/powerpoint/2010/main" val="250587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References: </a:t>
            </a:r>
            <a:r>
              <a:rPr lang="en-US" dirty="0">
                <a:hlinkClick r:id="rId3"/>
              </a:rPr>
              <a:t>https://www.khanacademy.org/science/biology/intro-to-biology/science-of-biology/a/the-science-of-biology</a:t>
            </a:r>
            <a:endParaRPr lang="en-US" dirty="0">
              <a:latin typeface="Calibri"/>
              <a:ea typeface="Calibri"/>
              <a:cs typeface="Calibri"/>
            </a:endParaRPr>
          </a:p>
          <a:p>
            <a:endParaRPr lang="en-US" dirty="0">
              <a:latin typeface="Corbel"/>
              <a:ea typeface="Calibri"/>
              <a:cs typeface="Calibri"/>
            </a:endParaRPr>
          </a:p>
        </p:txBody>
      </p:sp>
      <p:sp>
        <p:nvSpPr>
          <p:cNvPr id="4" name="Slide Number Placeholder 3"/>
          <p:cNvSpPr>
            <a:spLocks noGrp="1"/>
          </p:cNvSpPr>
          <p:nvPr>
            <p:ph type="sldNum" sz="quarter" idx="5"/>
          </p:nvPr>
        </p:nvSpPr>
        <p:spPr/>
        <p:txBody>
          <a:bodyPr/>
          <a:lstStyle/>
          <a:p>
            <a:fld id="{01F2A70B-78F2-4DCF-B53B-C990D2FAFB8A}" type="slidenum">
              <a:rPr lang="en-US"/>
              <a:t>5</a:t>
            </a:fld>
            <a:endParaRPr lang="en-US"/>
          </a:p>
        </p:txBody>
      </p:sp>
    </p:spTree>
    <p:extLst>
      <p:ext uri="{BB962C8B-B14F-4D97-AF65-F5344CB8AC3E}">
        <p14:creationId xmlns:p14="http://schemas.microsoft.com/office/powerpoint/2010/main" val="142808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associated project proposal worksheet should be handed out to students now.</a:t>
            </a:r>
          </a:p>
          <a:p>
            <a:endParaRPr lang="en-US" dirty="0">
              <a:latin typeface="Calibri"/>
              <a:ea typeface="Calibri"/>
              <a:cs typeface="Calibri"/>
            </a:endParaRPr>
          </a:p>
          <a:p>
            <a:r>
              <a:rPr lang="en-US" dirty="0">
                <a:latin typeface="Calibri"/>
                <a:ea typeface="Calibri"/>
                <a:cs typeface="Calibri"/>
              </a:rPr>
              <a:t>This is where a lot of student customization comes into the project. This can be as free or restricted as desired. It is recommended that basic supplies, including soil, pots/containers, and plants be supplied to the students. Other supplies could be supplied by the instructor or student at the instructor's discretion. Students likely will benefit from googling carnivorous plants, particularly the types available in the class for experimentation, to determine what interests them for the project.</a:t>
            </a:r>
            <a:endParaRPr lang="en-US" dirty="0"/>
          </a:p>
          <a:p>
            <a:endParaRPr lang="en-US" dirty="0">
              <a:latin typeface="Calibri"/>
              <a:ea typeface="Calibri"/>
              <a:cs typeface="Calibri"/>
            </a:endParaRPr>
          </a:p>
          <a:p>
            <a:r>
              <a:rPr lang="en-US" dirty="0">
                <a:latin typeface="Calibri"/>
                <a:ea typeface="Calibri"/>
                <a:cs typeface="Calibri"/>
              </a:rPr>
              <a:t>In all cases, students should be mindful of experimental</a:t>
            </a:r>
          </a:p>
          <a:p>
            <a:endParaRPr lang="en-US" dirty="0">
              <a:latin typeface="Calibri"/>
              <a:ea typeface="Calibri"/>
              <a:cs typeface="Calibri"/>
            </a:endParaRPr>
          </a:p>
          <a:p>
            <a:r>
              <a:rPr lang="en-US" dirty="0">
                <a:latin typeface="Calibri"/>
                <a:ea typeface="Calibri"/>
                <a:cs typeface="Calibri"/>
              </a:rPr>
              <a:t>If ideas are needed for potential projects, the following websites have some ideas that may be helpful;</a:t>
            </a:r>
          </a:p>
          <a:p>
            <a:r>
              <a:rPr lang="en-US" dirty="0">
                <a:hlinkClick r:id="rId3"/>
              </a:rPr>
              <a:t>https://carnivorousplantnursery.com/blogs/classroom-materials/carnivorous-plant-science-project-ideas</a:t>
            </a:r>
          </a:p>
          <a:p>
            <a:r>
              <a:rPr lang="en-US" dirty="0">
                <a:hlinkClick r:id="rId4"/>
              </a:rPr>
              <a:t>https://www.education.com/science-fair/article/how-do-carnivorous-plants-digest-insects/</a:t>
            </a:r>
          </a:p>
          <a:p>
            <a:r>
              <a:rPr lang="en-US" dirty="0">
                <a:hlinkClick r:id="rId5"/>
              </a:rPr>
              <a:t>https://www.saps.org.uk/teaching-resources/resources/174/investigations-with-carnivorous-plants-science-club-activity/</a:t>
            </a:r>
          </a:p>
          <a:p>
            <a:endParaRPr lang="en-US" dirty="0"/>
          </a:p>
          <a:p>
            <a:r>
              <a:rPr lang="en-US" dirty="0"/>
              <a:t>Picture: </a:t>
            </a:r>
            <a:r>
              <a:rPr lang="en-US" dirty="0">
                <a:hlinkClick r:id="rId6"/>
              </a:rPr>
              <a:t>https://www.carnivorousplants.org/cp/carnivory/costs</a:t>
            </a:r>
            <a:endParaRPr lang="en-US" dirty="0"/>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a:t>6</a:t>
            </a:fld>
            <a:endParaRPr lang="en-US"/>
          </a:p>
        </p:txBody>
      </p:sp>
    </p:spTree>
    <p:extLst>
      <p:ext uri="{BB962C8B-B14F-4D97-AF65-F5344CB8AC3E}">
        <p14:creationId xmlns:p14="http://schemas.microsoft.com/office/powerpoint/2010/main" val="369478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Instructions can be flexible based on needs for the class.</a:t>
            </a:r>
          </a:p>
          <a:p>
            <a:endParaRPr lang="en-US" dirty="0">
              <a:latin typeface="Calibri"/>
              <a:ea typeface="Calibri"/>
              <a:cs typeface="Calibri"/>
            </a:endParaRPr>
          </a:p>
          <a:p>
            <a:r>
              <a:rPr lang="en-US" dirty="0">
                <a:latin typeface="Calibri"/>
                <a:ea typeface="Calibri"/>
                <a:cs typeface="Calibri"/>
              </a:rPr>
              <a:t>Picture: </a:t>
            </a:r>
            <a:r>
              <a:rPr lang="en-US" dirty="0">
                <a:hlinkClick r:id="rId3"/>
              </a:rPr>
              <a:t>https://www.carnivorousplants.org/cp/carnivory/trapping</a:t>
            </a:r>
            <a:endParaRPr lang="en-US" dirty="0">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a:t>7</a:t>
            </a:fld>
            <a:endParaRPr lang="en-US"/>
          </a:p>
        </p:txBody>
      </p:sp>
    </p:spTree>
    <p:extLst>
      <p:ext uri="{BB962C8B-B14F-4D97-AF65-F5344CB8AC3E}">
        <p14:creationId xmlns:p14="http://schemas.microsoft.com/office/powerpoint/2010/main" val="279263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project guidelines and rubric should be handed out to students now.</a:t>
            </a:r>
          </a:p>
          <a:p>
            <a:endParaRPr lang="en-US" dirty="0">
              <a:latin typeface="Calibri"/>
              <a:ea typeface="Calibri"/>
              <a:cs typeface="Calibri"/>
            </a:endParaRPr>
          </a:p>
          <a:p>
            <a:r>
              <a:rPr lang="en-US" dirty="0">
                <a:latin typeface="Calibri"/>
                <a:ea typeface="Calibri"/>
                <a:cs typeface="Calibri"/>
              </a:rPr>
              <a:t>Statistics can be as simple or complex as desired based on class level. Even something as straightforward as finding the average (mean) of the data points should give the students something to compare and discuss in their papers.</a:t>
            </a:r>
            <a:endParaRPr lang="en-US" dirty="0"/>
          </a:p>
          <a:p>
            <a:endParaRPr lang="en-US" dirty="0">
              <a:latin typeface="Calibri"/>
              <a:ea typeface="Calibri"/>
              <a:cs typeface="Calibri"/>
            </a:endParaRPr>
          </a:p>
          <a:p>
            <a:r>
              <a:rPr lang="en-US">
                <a:latin typeface="Calibri"/>
                <a:ea typeface="Calibri"/>
                <a:cs typeface="Calibri"/>
              </a:rPr>
              <a:t>Picture: </a:t>
            </a:r>
            <a:r>
              <a:rPr lang="en-US" dirty="0">
                <a:hlinkClick r:id="rId3"/>
              </a:rPr>
              <a:t>https://www.carnivorousplants.org/cp/carnivory/trapping</a:t>
            </a:r>
            <a:endParaRPr lang="en-US" dirty="0">
              <a:latin typeface="Calibri"/>
              <a:ea typeface="Calibri"/>
              <a:cs typeface="Calibri"/>
            </a:endParaRPr>
          </a:p>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1F2A70B-78F2-4DCF-B53B-C990D2FAFB8A}" type="slidenum">
              <a:rPr lang="en-US"/>
              <a:t>8</a:t>
            </a:fld>
            <a:endParaRPr lang="en-US"/>
          </a:p>
        </p:txBody>
      </p:sp>
    </p:spTree>
    <p:extLst>
      <p:ext uri="{BB962C8B-B14F-4D97-AF65-F5344CB8AC3E}">
        <p14:creationId xmlns:p14="http://schemas.microsoft.com/office/powerpoint/2010/main" val="367639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Picture: </a:t>
            </a:r>
            <a:r>
              <a:rPr lang="en-US" dirty="0">
                <a:hlinkClick r:id="rId3"/>
              </a:rPr>
              <a:t>https://www.carnivorousplants.org/cp/carnivory/trapping</a:t>
            </a:r>
            <a:endParaRPr lang="en-US">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a:t>9</a:t>
            </a:fld>
            <a:endParaRPr lang="en-US"/>
          </a:p>
        </p:txBody>
      </p:sp>
    </p:spTree>
    <p:extLst>
      <p:ext uri="{BB962C8B-B14F-4D97-AF65-F5344CB8AC3E}">
        <p14:creationId xmlns:p14="http://schemas.microsoft.com/office/powerpoint/2010/main" val="2652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06865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103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276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448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8710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682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754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908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134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616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1949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smtClean="0"/>
              <a:pPr/>
              <a:t>9/1/2023</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71805945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9/1/2023</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Following in the Footsteps of Darwin</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Your Independent Project on Carnivorous Plant Biology</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90EC-58F3-0CA7-0A44-3976F64074D5}"/>
              </a:ext>
            </a:extLst>
          </p:cNvPr>
          <p:cNvSpPr>
            <a:spLocks noGrp="1"/>
          </p:cNvSpPr>
          <p:nvPr>
            <p:ph type="title"/>
          </p:nvPr>
        </p:nvSpPr>
        <p:spPr>
          <a:xfrm>
            <a:off x="1522414" y="274638"/>
            <a:ext cx="9143998" cy="1020762"/>
          </a:xfrm>
        </p:spPr>
        <p:txBody>
          <a:bodyPr anchor="b">
            <a:normAutofit/>
          </a:bodyPr>
          <a:lstStyle/>
          <a:p>
            <a:r>
              <a:rPr lang="en-US" dirty="0"/>
              <a:t>What are Carnivorous Plants?</a:t>
            </a:r>
          </a:p>
        </p:txBody>
      </p:sp>
      <p:pic>
        <p:nvPicPr>
          <p:cNvPr id="4" name="Picture 3" descr="A plant with yellow and red flowers&#10;&#10;Description automatically generated">
            <a:extLst>
              <a:ext uri="{FF2B5EF4-FFF2-40B4-BE49-F238E27FC236}">
                <a16:creationId xmlns:a16="http://schemas.microsoft.com/office/drawing/2014/main" id="{E5C5F1DD-B453-8725-DF07-AA2C4AE324B8}"/>
              </a:ext>
            </a:extLst>
          </p:cNvPr>
          <p:cNvPicPr>
            <a:picLocks noChangeAspect="1"/>
          </p:cNvPicPr>
          <p:nvPr/>
        </p:nvPicPr>
        <p:blipFill rotWithShape="1">
          <a:blip r:embed="rId3"/>
          <a:srcRect l="3311" r="3472" b="-3"/>
          <a:stretch/>
        </p:blipFill>
        <p:spPr>
          <a:xfrm>
            <a:off x="1578070" y="1969961"/>
            <a:ext cx="3881584" cy="3747514"/>
          </a:xfrm>
          <a:prstGeom prst="rect">
            <a:avLst/>
          </a:prstGeom>
          <a:noFill/>
        </p:spPr>
      </p:pic>
      <p:sp>
        <p:nvSpPr>
          <p:cNvPr id="3" name="Content Placeholder 2">
            <a:extLst>
              <a:ext uri="{FF2B5EF4-FFF2-40B4-BE49-F238E27FC236}">
                <a16:creationId xmlns:a16="http://schemas.microsoft.com/office/drawing/2014/main" id="{35470D8D-2F71-336A-22FA-682AC9695A72}"/>
              </a:ext>
            </a:extLst>
          </p:cNvPr>
          <p:cNvSpPr>
            <a:spLocks noGrp="1"/>
          </p:cNvSpPr>
          <p:nvPr>
            <p:ph sz="half" idx="2"/>
          </p:nvPr>
        </p:nvSpPr>
        <p:spPr>
          <a:xfrm>
            <a:off x="5653143" y="1710118"/>
            <a:ext cx="6015090" cy="4267200"/>
          </a:xfrm>
        </p:spPr>
        <p:txBody>
          <a:bodyPr vert="horz" lIns="91440" tIns="45720" rIns="91440" bIns="45720" rtlCol="0" anchor="t">
            <a:noAutofit/>
          </a:bodyPr>
          <a:lstStyle/>
          <a:p>
            <a:r>
              <a:rPr lang="en-US" sz="2000" dirty="0"/>
              <a:t>Plants that kill animals and obtain nutrients from their bodies</a:t>
            </a:r>
          </a:p>
          <a:p>
            <a:r>
              <a:rPr lang="en-US" sz="2000" dirty="0"/>
              <a:t>Carnivorous plants all share 3 traits</a:t>
            </a:r>
          </a:p>
          <a:p>
            <a:pPr marL="575945" lvl="1"/>
            <a:r>
              <a:rPr lang="en-US" dirty="0"/>
              <a:t>They capture and kill prey</a:t>
            </a:r>
          </a:p>
          <a:p>
            <a:pPr marL="575945" lvl="1"/>
            <a:r>
              <a:rPr lang="en-US" dirty="0"/>
              <a:t>They have a mechanism to allow for digestion of their prey</a:t>
            </a:r>
          </a:p>
          <a:p>
            <a:pPr marL="575945" lvl="1"/>
            <a:r>
              <a:rPr lang="en-US" dirty="0"/>
              <a:t>They benefit significantly from the prey by absorbing nutrients</a:t>
            </a:r>
          </a:p>
          <a:p>
            <a:pPr>
              <a:buFont typeface="Arial" pitchFamily="49" charset="0"/>
              <a:buChar char="▪"/>
            </a:pPr>
            <a:r>
              <a:rPr lang="en-US" sz="2000" dirty="0"/>
              <a:t>Prey can include insects, spiders, aquatic invertebrates, protozoans, and, in some cases, small vertebrates</a:t>
            </a:r>
          </a:p>
          <a:p>
            <a:pPr>
              <a:buFont typeface="Arial" pitchFamily="49" charset="0"/>
              <a:buChar char="▪"/>
            </a:pPr>
            <a:r>
              <a:rPr lang="en-US" sz="2000" dirty="0"/>
              <a:t>Many types of traps exist, including the pitfall traps of pitcher plants, adhesive traps of sundews, and snap traps of Venus flytraps</a:t>
            </a:r>
          </a:p>
        </p:txBody>
      </p:sp>
    </p:spTree>
    <p:extLst>
      <p:ext uri="{BB962C8B-B14F-4D97-AF65-F5344CB8AC3E}">
        <p14:creationId xmlns:p14="http://schemas.microsoft.com/office/powerpoint/2010/main" val="193816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47CA-D7ED-52F3-DC96-737B4DA357FE}"/>
              </a:ext>
            </a:extLst>
          </p:cNvPr>
          <p:cNvSpPr>
            <a:spLocks noGrp="1"/>
          </p:cNvSpPr>
          <p:nvPr>
            <p:ph type="title"/>
          </p:nvPr>
        </p:nvSpPr>
        <p:spPr>
          <a:xfrm>
            <a:off x="1522414" y="274638"/>
            <a:ext cx="9143998" cy="1020762"/>
          </a:xfrm>
        </p:spPr>
        <p:txBody>
          <a:bodyPr anchor="b">
            <a:normAutofit/>
          </a:bodyPr>
          <a:lstStyle/>
          <a:p>
            <a:r>
              <a:rPr lang="en-US" dirty="0"/>
              <a:t>Charles Darwin and Carnivorous Plants</a:t>
            </a:r>
          </a:p>
        </p:txBody>
      </p:sp>
      <p:sp>
        <p:nvSpPr>
          <p:cNvPr id="3" name="Content Placeholder 2">
            <a:extLst>
              <a:ext uri="{FF2B5EF4-FFF2-40B4-BE49-F238E27FC236}">
                <a16:creationId xmlns:a16="http://schemas.microsoft.com/office/drawing/2014/main" id="{2E5D844D-11CE-C2E6-7F3F-A82BBE0352B5}"/>
              </a:ext>
            </a:extLst>
          </p:cNvPr>
          <p:cNvSpPr>
            <a:spLocks noGrp="1"/>
          </p:cNvSpPr>
          <p:nvPr>
            <p:ph sz="half" idx="1"/>
          </p:nvPr>
        </p:nvSpPr>
        <p:spPr>
          <a:xfrm>
            <a:off x="1522413" y="1710118"/>
            <a:ext cx="6126405" cy="4267200"/>
          </a:xfrm>
        </p:spPr>
        <p:txBody>
          <a:bodyPr vert="horz" lIns="91440" tIns="45720" rIns="91440" bIns="45720" rtlCol="0" anchor="t">
            <a:noAutofit/>
          </a:bodyPr>
          <a:lstStyle/>
          <a:p>
            <a:r>
              <a:rPr lang="en-US" sz="2000" dirty="0"/>
              <a:t>Though most famous for his study of the Galapagos Islands and his work </a:t>
            </a:r>
            <a:r>
              <a:rPr lang="en-US" sz="2000" i="1" dirty="0"/>
              <a:t>On the Origin of Species </a:t>
            </a:r>
            <a:r>
              <a:rPr lang="en-US" sz="2000" dirty="0"/>
              <a:t>(1859), Darwin studied a wide array of organisms in his life, including carnivorous plants</a:t>
            </a:r>
          </a:p>
          <a:p>
            <a:r>
              <a:rPr lang="en-US" sz="2000" dirty="0"/>
              <a:t>Darwin was fascinated by the "insectivorous plants" of his native Britain, as well as those he came across during his journeys on the HMS Beagle</a:t>
            </a:r>
          </a:p>
          <a:p>
            <a:r>
              <a:rPr lang="en-US" sz="2000" dirty="0"/>
              <a:t>He spent years asking questions and performing simple experiments to investigate how these plants captured prey, how they digested prey, and why something like this would have evolved</a:t>
            </a:r>
          </a:p>
          <a:p>
            <a:r>
              <a:rPr lang="en-US" sz="2000" dirty="0"/>
              <a:t>Darwin took meticulous notes on the results and observations from his experiments, resulting in his book, </a:t>
            </a:r>
            <a:r>
              <a:rPr lang="en-US" sz="2000" i="1" dirty="0"/>
              <a:t>Insectivorous Plants</a:t>
            </a:r>
            <a:r>
              <a:rPr lang="en-US" sz="2000" dirty="0"/>
              <a:t> in 1875</a:t>
            </a:r>
          </a:p>
          <a:p>
            <a:endParaRPr lang="en-US" sz="1500"/>
          </a:p>
        </p:txBody>
      </p:sp>
      <p:pic>
        <p:nvPicPr>
          <p:cNvPr id="4" name="Picture 3" descr="A person with a beard&#10;&#10;Description automatically generated">
            <a:extLst>
              <a:ext uri="{FF2B5EF4-FFF2-40B4-BE49-F238E27FC236}">
                <a16:creationId xmlns:a16="http://schemas.microsoft.com/office/drawing/2014/main" id="{D11F4777-F8EA-443A-2D29-209EF2024D24}"/>
              </a:ext>
            </a:extLst>
          </p:cNvPr>
          <p:cNvPicPr>
            <a:picLocks noChangeAspect="1"/>
          </p:cNvPicPr>
          <p:nvPr/>
        </p:nvPicPr>
        <p:blipFill rotWithShape="1">
          <a:blip r:embed="rId3"/>
          <a:srcRect b="21503"/>
          <a:stretch/>
        </p:blipFill>
        <p:spPr>
          <a:xfrm>
            <a:off x="7740270" y="1905000"/>
            <a:ext cx="4020725" cy="3877436"/>
          </a:xfrm>
          <a:prstGeom prst="rect">
            <a:avLst/>
          </a:prstGeom>
          <a:noFill/>
        </p:spPr>
      </p:pic>
    </p:spTree>
    <p:extLst>
      <p:ext uri="{BB962C8B-B14F-4D97-AF65-F5344CB8AC3E}">
        <p14:creationId xmlns:p14="http://schemas.microsoft.com/office/powerpoint/2010/main" val="166172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5A4D-662D-09AA-CC6D-FB152EABC6A8}"/>
              </a:ext>
            </a:extLst>
          </p:cNvPr>
          <p:cNvSpPr>
            <a:spLocks noGrp="1"/>
          </p:cNvSpPr>
          <p:nvPr>
            <p:ph type="title"/>
          </p:nvPr>
        </p:nvSpPr>
        <p:spPr>
          <a:xfrm>
            <a:off x="1522414" y="274638"/>
            <a:ext cx="9143998" cy="1020762"/>
          </a:xfrm>
        </p:spPr>
        <p:txBody>
          <a:bodyPr anchor="b">
            <a:normAutofit/>
          </a:bodyPr>
          <a:lstStyle/>
          <a:p>
            <a:r>
              <a:rPr lang="en-US" dirty="0"/>
              <a:t>What You Will Be Doing</a:t>
            </a:r>
          </a:p>
        </p:txBody>
      </p:sp>
      <p:pic>
        <p:nvPicPr>
          <p:cNvPr id="4" name="Picture 3" descr="A person riding a horse&#10;&#10;Description automatically generated">
            <a:extLst>
              <a:ext uri="{FF2B5EF4-FFF2-40B4-BE49-F238E27FC236}">
                <a16:creationId xmlns:a16="http://schemas.microsoft.com/office/drawing/2014/main" id="{BAA25219-3AFE-406C-0EEB-4EEF6BBC80B5}"/>
              </a:ext>
            </a:extLst>
          </p:cNvPr>
          <p:cNvPicPr>
            <a:picLocks noChangeAspect="1"/>
          </p:cNvPicPr>
          <p:nvPr/>
        </p:nvPicPr>
        <p:blipFill rotWithShape="1">
          <a:blip r:embed="rId3"/>
          <a:srcRect l="19027" r="17797" b="3"/>
          <a:stretch/>
        </p:blipFill>
        <p:spPr>
          <a:xfrm>
            <a:off x="1522413" y="1905000"/>
            <a:ext cx="4419599" cy="4267200"/>
          </a:xfrm>
          <a:prstGeom prst="rect">
            <a:avLst/>
          </a:prstGeom>
          <a:noFill/>
        </p:spPr>
      </p:pic>
      <p:sp>
        <p:nvSpPr>
          <p:cNvPr id="3" name="Content Placeholder 2">
            <a:extLst>
              <a:ext uri="{FF2B5EF4-FFF2-40B4-BE49-F238E27FC236}">
                <a16:creationId xmlns:a16="http://schemas.microsoft.com/office/drawing/2014/main" id="{F1DA3E53-8DCB-63EC-A0A2-A7D1A1B792D2}"/>
              </a:ext>
            </a:extLst>
          </p:cNvPr>
          <p:cNvSpPr>
            <a:spLocks noGrp="1"/>
          </p:cNvSpPr>
          <p:nvPr>
            <p:ph sz="half" idx="2"/>
          </p:nvPr>
        </p:nvSpPr>
        <p:spPr>
          <a:xfrm>
            <a:off x="6089121" y="1905000"/>
            <a:ext cx="5708978" cy="4694084"/>
          </a:xfrm>
        </p:spPr>
        <p:txBody>
          <a:bodyPr vert="horz" lIns="91440" tIns="45720" rIns="91440" bIns="45720" rtlCol="0" anchor="t">
            <a:normAutofit/>
          </a:bodyPr>
          <a:lstStyle/>
          <a:p>
            <a:r>
              <a:rPr lang="en-US" sz="2000" dirty="0"/>
              <a:t>Following in Darwin's footsteps to answer your own question about carnivorous plant biology!</a:t>
            </a:r>
          </a:p>
          <a:p>
            <a:r>
              <a:rPr lang="en-US" sz="2000" dirty="0"/>
              <a:t>Creating a project proposal outlining an original question and hypothesis</a:t>
            </a:r>
          </a:p>
          <a:p>
            <a:r>
              <a:rPr lang="en-US" sz="2000" dirty="0"/>
              <a:t>Running an experiment to test these and collect data</a:t>
            </a:r>
          </a:p>
          <a:p>
            <a:pPr marL="575945" lvl="1"/>
            <a:r>
              <a:rPr lang="en-US" dirty="0"/>
              <a:t>Be sure to write down as much detail as possible and take pictures along the way</a:t>
            </a:r>
          </a:p>
          <a:p>
            <a:r>
              <a:rPr lang="en-US" sz="2000" dirty="0"/>
              <a:t>Analyzing your data and create a final written report on the experiment</a:t>
            </a:r>
          </a:p>
          <a:p>
            <a:r>
              <a:rPr lang="en-US" sz="2000" dirty="0"/>
              <a:t>Following the scientific method</a:t>
            </a:r>
          </a:p>
        </p:txBody>
      </p:sp>
    </p:spTree>
    <p:extLst>
      <p:ext uri="{BB962C8B-B14F-4D97-AF65-F5344CB8AC3E}">
        <p14:creationId xmlns:p14="http://schemas.microsoft.com/office/powerpoint/2010/main" val="422890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5A8F-8D5A-7709-7A14-A3933F8075B5}"/>
              </a:ext>
            </a:extLst>
          </p:cNvPr>
          <p:cNvSpPr>
            <a:spLocks noGrp="1"/>
          </p:cNvSpPr>
          <p:nvPr>
            <p:ph type="title"/>
          </p:nvPr>
        </p:nvSpPr>
        <p:spPr/>
        <p:txBody>
          <a:bodyPr/>
          <a:lstStyle/>
          <a:p>
            <a:r>
              <a:rPr lang="en-US" dirty="0"/>
              <a:t>The Scientific Method</a:t>
            </a:r>
          </a:p>
        </p:txBody>
      </p:sp>
      <p:sp>
        <p:nvSpPr>
          <p:cNvPr id="3" name="Content Placeholder 2">
            <a:extLst>
              <a:ext uri="{FF2B5EF4-FFF2-40B4-BE49-F238E27FC236}">
                <a16:creationId xmlns:a16="http://schemas.microsoft.com/office/drawing/2014/main" id="{06750180-F6E9-52A6-4819-1E4D96AC626C}"/>
              </a:ext>
            </a:extLst>
          </p:cNvPr>
          <p:cNvSpPr>
            <a:spLocks noGrp="1"/>
          </p:cNvSpPr>
          <p:nvPr>
            <p:ph idx="1"/>
          </p:nvPr>
        </p:nvSpPr>
        <p:spPr>
          <a:xfrm>
            <a:off x="1522414" y="1608037"/>
            <a:ext cx="9144000" cy="4267200"/>
          </a:xfrm>
        </p:spPr>
        <p:txBody>
          <a:bodyPr vert="horz" lIns="91440" tIns="45720" rIns="91440" bIns="45720" rtlCol="0" anchor="t">
            <a:noAutofit/>
          </a:bodyPr>
          <a:lstStyle/>
          <a:p>
            <a:r>
              <a:rPr lang="en-US" sz="2200" dirty="0"/>
              <a:t>A problem-solving approach at the center of biology and other sciences</a:t>
            </a:r>
          </a:p>
          <a:p>
            <a:r>
              <a:rPr lang="en-US" sz="2200" dirty="0"/>
              <a:t>6 steps to the scientific method</a:t>
            </a:r>
          </a:p>
          <a:p>
            <a:pPr marL="731520" lvl="1" indent="-457200">
              <a:buAutoNum type="arabicPeriod"/>
            </a:pPr>
            <a:r>
              <a:rPr lang="en-US" dirty="0"/>
              <a:t>Make an observation</a:t>
            </a:r>
            <a:endParaRPr lang="en-US"/>
          </a:p>
          <a:p>
            <a:pPr marL="731520" lvl="1" indent="-457200">
              <a:buAutoNum type="arabicPeriod"/>
            </a:pPr>
            <a:r>
              <a:rPr lang="en-US" dirty="0"/>
              <a:t>Ask a question</a:t>
            </a:r>
          </a:p>
          <a:p>
            <a:pPr marL="731520" lvl="1" indent="-457200">
              <a:buAutoNum type="arabicPeriod"/>
            </a:pPr>
            <a:r>
              <a:rPr lang="en-US" dirty="0"/>
              <a:t>Form a hypothesis (testable explanation)</a:t>
            </a:r>
          </a:p>
          <a:p>
            <a:pPr marL="731520" lvl="1" indent="-457200">
              <a:buAutoNum type="arabicPeriod"/>
            </a:pPr>
            <a:r>
              <a:rPr lang="en-US" dirty="0"/>
              <a:t>Make a prediction based on the hypothesis</a:t>
            </a:r>
          </a:p>
          <a:p>
            <a:pPr marL="731520" lvl="1" indent="-457200">
              <a:buAutoNum type="arabicPeriod"/>
            </a:pPr>
            <a:r>
              <a:rPr lang="en-US" dirty="0"/>
              <a:t>Test the prediction</a:t>
            </a:r>
          </a:p>
          <a:p>
            <a:pPr marL="731520" lvl="1" indent="-457200">
              <a:buAutoNum type="arabicPeriod"/>
            </a:pPr>
            <a:r>
              <a:rPr lang="en-US" dirty="0"/>
              <a:t>Share the results</a:t>
            </a:r>
          </a:p>
          <a:p>
            <a:r>
              <a:rPr lang="en-US" sz="2200" dirty="0"/>
              <a:t>This is not always linear! Steps may be completed and later revisited to change things as concepts are refined, but all steps are included in good science</a:t>
            </a:r>
          </a:p>
          <a:p>
            <a:r>
              <a:rPr lang="en-US" sz="2200" dirty="0"/>
              <a:t>Often, testing predictions and sharing results leads to new questions and cycling through the process again and again. This is how science expands!</a:t>
            </a:r>
          </a:p>
          <a:p>
            <a:pPr marL="731520" lvl="1" indent="-457200">
              <a:buAutoNum type="arabicPeriod"/>
            </a:pPr>
            <a:endParaRPr lang="en-US" dirty="0"/>
          </a:p>
        </p:txBody>
      </p:sp>
    </p:spTree>
    <p:extLst>
      <p:ext uri="{BB962C8B-B14F-4D97-AF65-F5344CB8AC3E}">
        <p14:creationId xmlns:p14="http://schemas.microsoft.com/office/powerpoint/2010/main" val="136561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943E-C565-0687-3A15-548FB5780CE4}"/>
              </a:ext>
            </a:extLst>
          </p:cNvPr>
          <p:cNvSpPr>
            <a:spLocks noGrp="1"/>
          </p:cNvSpPr>
          <p:nvPr>
            <p:ph type="title"/>
          </p:nvPr>
        </p:nvSpPr>
        <p:spPr>
          <a:xfrm>
            <a:off x="1522414" y="274638"/>
            <a:ext cx="9143998" cy="1020762"/>
          </a:xfrm>
        </p:spPr>
        <p:txBody>
          <a:bodyPr anchor="b">
            <a:normAutofit/>
          </a:bodyPr>
          <a:lstStyle/>
          <a:p>
            <a:r>
              <a:rPr lang="en-US" dirty="0"/>
              <a:t>Your Proposal</a:t>
            </a:r>
          </a:p>
        </p:txBody>
      </p:sp>
      <p:sp>
        <p:nvSpPr>
          <p:cNvPr id="3" name="Content Placeholder 2">
            <a:extLst>
              <a:ext uri="{FF2B5EF4-FFF2-40B4-BE49-F238E27FC236}">
                <a16:creationId xmlns:a16="http://schemas.microsoft.com/office/drawing/2014/main" id="{CFFAC56B-B59C-005E-378B-F7E0DF932C15}"/>
              </a:ext>
            </a:extLst>
          </p:cNvPr>
          <p:cNvSpPr>
            <a:spLocks noGrp="1"/>
          </p:cNvSpPr>
          <p:nvPr>
            <p:ph sz="half" idx="1"/>
          </p:nvPr>
        </p:nvSpPr>
        <p:spPr>
          <a:xfrm>
            <a:off x="1522413" y="1775079"/>
            <a:ext cx="7610585" cy="4267200"/>
          </a:xfrm>
        </p:spPr>
        <p:txBody>
          <a:bodyPr vert="horz" lIns="91440" tIns="45720" rIns="91440" bIns="45720" rtlCol="0" anchor="t">
            <a:noAutofit/>
          </a:bodyPr>
          <a:lstStyle/>
          <a:p>
            <a:r>
              <a:rPr lang="en-US" sz="2000" dirty="0"/>
              <a:t>This will form the foundation for your project</a:t>
            </a:r>
          </a:p>
          <a:p>
            <a:r>
              <a:rPr lang="en-US" sz="2000" dirty="0"/>
              <a:t>Be sure to read over the instructions of the proposal worksheet carefully and answer everything fully</a:t>
            </a:r>
          </a:p>
          <a:p>
            <a:r>
              <a:rPr lang="en-US" sz="2000" dirty="0"/>
              <a:t>Based on your available materials, create a question and testable hypothesis about carnivorous plant biology that can be tested</a:t>
            </a:r>
          </a:p>
          <a:p>
            <a:pPr marL="575945" lvl="1"/>
            <a:r>
              <a:rPr lang="en-US" dirty="0"/>
              <a:t>This can be anything that can be controlled in a lab, such as growth rate compared to other plants, trap speed/capture rates, digestion times, soil preferences, pitcher plant liquid pH, etc.</a:t>
            </a:r>
          </a:p>
          <a:p>
            <a:pPr>
              <a:buFont typeface="Arial" pitchFamily="49" charset="0"/>
              <a:buChar char="▪"/>
            </a:pPr>
            <a:r>
              <a:rPr lang="en-US" sz="2000" dirty="0"/>
              <a:t>When working on experimental design, think carefully about how the experiment will be set up to keep the experimental variable the only thing different between groups</a:t>
            </a:r>
          </a:p>
          <a:p>
            <a:pPr>
              <a:buFont typeface="Arial" pitchFamily="49" charset="0"/>
              <a:buChar char="▪"/>
            </a:pPr>
            <a:r>
              <a:rPr lang="en-US" sz="2000" dirty="0"/>
              <a:t>Proposals need to be approved by your instructor before an experiment is set up and started</a:t>
            </a:r>
          </a:p>
        </p:txBody>
      </p:sp>
      <p:pic>
        <p:nvPicPr>
          <p:cNvPr id="4" name="Picture 3" descr="A close-up of a plant&#10;&#10;Description automatically generated">
            <a:extLst>
              <a:ext uri="{FF2B5EF4-FFF2-40B4-BE49-F238E27FC236}">
                <a16:creationId xmlns:a16="http://schemas.microsoft.com/office/drawing/2014/main" id="{E1BAE072-FBE5-74D3-3157-92A19895DBAC}"/>
              </a:ext>
            </a:extLst>
          </p:cNvPr>
          <p:cNvPicPr>
            <a:picLocks noChangeAspect="1"/>
          </p:cNvPicPr>
          <p:nvPr/>
        </p:nvPicPr>
        <p:blipFill>
          <a:blip r:embed="rId3"/>
          <a:stretch>
            <a:fillRect/>
          </a:stretch>
        </p:blipFill>
        <p:spPr>
          <a:xfrm>
            <a:off x="9348001" y="1775079"/>
            <a:ext cx="2261616" cy="4267200"/>
          </a:xfrm>
          <a:prstGeom prst="rect">
            <a:avLst/>
          </a:prstGeom>
          <a:noFill/>
        </p:spPr>
      </p:pic>
    </p:spTree>
    <p:extLst>
      <p:ext uri="{BB962C8B-B14F-4D97-AF65-F5344CB8AC3E}">
        <p14:creationId xmlns:p14="http://schemas.microsoft.com/office/powerpoint/2010/main" val="174926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75D3-C9CC-41EB-C710-C46A6F35F712}"/>
              </a:ext>
            </a:extLst>
          </p:cNvPr>
          <p:cNvSpPr>
            <a:spLocks noGrp="1"/>
          </p:cNvSpPr>
          <p:nvPr>
            <p:ph type="title"/>
          </p:nvPr>
        </p:nvSpPr>
        <p:spPr>
          <a:xfrm>
            <a:off x="1522414" y="274638"/>
            <a:ext cx="9143998" cy="1020762"/>
          </a:xfrm>
        </p:spPr>
        <p:txBody>
          <a:bodyPr anchor="b">
            <a:normAutofit/>
          </a:bodyPr>
          <a:lstStyle/>
          <a:p>
            <a:r>
              <a:rPr lang="en-US" dirty="0"/>
              <a:t>Setting up the Experiment and Recording Data</a:t>
            </a:r>
          </a:p>
        </p:txBody>
      </p:sp>
      <p:pic>
        <p:nvPicPr>
          <p:cNvPr id="4" name="Picture 3" descr="A close up of a venus flytrap&#10;&#10;Description automatically generated">
            <a:extLst>
              <a:ext uri="{FF2B5EF4-FFF2-40B4-BE49-F238E27FC236}">
                <a16:creationId xmlns:a16="http://schemas.microsoft.com/office/drawing/2014/main" id="{D458CBF8-1E51-9FBB-DD11-28F2434A6202}"/>
              </a:ext>
            </a:extLst>
          </p:cNvPr>
          <p:cNvPicPr>
            <a:picLocks noChangeAspect="1"/>
          </p:cNvPicPr>
          <p:nvPr/>
        </p:nvPicPr>
        <p:blipFill rotWithShape="1">
          <a:blip r:embed="rId3"/>
          <a:srcRect r="2" b="6830"/>
          <a:stretch/>
        </p:blipFill>
        <p:spPr>
          <a:xfrm>
            <a:off x="1522413" y="1905000"/>
            <a:ext cx="3974346" cy="3840316"/>
          </a:xfrm>
          <a:prstGeom prst="rect">
            <a:avLst/>
          </a:prstGeom>
          <a:noFill/>
        </p:spPr>
      </p:pic>
      <p:sp>
        <p:nvSpPr>
          <p:cNvPr id="3" name="Content Placeholder 2">
            <a:extLst>
              <a:ext uri="{FF2B5EF4-FFF2-40B4-BE49-F238E27FC236}">
                <a16:creationId xmlns:a16="http://schemas.microsoft.com/office/drawing/2014/main" id="{77B7007E-65CD-EF6A-F065-178315391632}"/>
              </a:ext>
            </a:extLst>
          </p:cNvPr>
          <p:cNvSpPr>
            <a:spLocks noGrp="1"/>
          </p:cNvSpPr>
          <p:nvPr>
            <p:ph sz="half" idx="2"/>
          </p:nvPr>
        </p:nvSpPr>
        <p:spPr>
          <a:xfrm>
            <a:off x="5653144" y="1793639"/>
            <a:ext cx="6219164" cy="4267200"/>
          </a:xfrm>
        </p:spPr>
        <p:txBody>
          <a:bodyPr vert="horz" lIns="91440" tIns="45720" rIns="91440" bIns="45720" rtlCol="0" anchor="t">
            <a:noAutofit/>
          </a:bodyPr>
          <a:lstStyle/>
          <a:p>
            <a:r>
              <a:rPr lang="en-US" sz="2000" dirty="0"/>
              <a:t>Follow the experimental design laid out in your proposal approved by your instructor</a:t>
            </a:r>
          </a:p>
          <a:p>
            <a:pPr marL="575945" lvl="1">
              <a:buFont typeface="Consolas" pitchFamily="34" charset="0"/>
              <a:buChar char="–"/>
            </a:pPr>
            <a:r>
              <a:rPr lang="en-US" dirty="0"/>
              <a:t>Any changes should be pre-approved!</a:t>
            </a:r>
          </a:p>
          <a:p>
            <a:r>
              <a:rPr lang="en-US" sz="2000" dirty="0"/>
              <a:t>Be sure to stay consistent with all control variables. Remember; only the experimental variable should be different between groups</a:t>
            </a:r>
          </a:p>
          <a:p>
            <a:r>
              <a:rPr lang="en-US" sz="2000" dirty="0"/>
              <a:t>Set up a table to collect your data</a:t>
            </a:r>
          </a:p>
          <a:p>
            <a:pPr marL="575945" lvl="1"/>
            <a:r>
              <a:rPr lang="en-US" dirty="0"/>
              <a:t>Often a good idea to collect numerical (quantitative) data and observational (qualitative) data</a:t>
            </a:r>
          </a:p>
          <a:p>
            <a:pPr marL="575945" lvl="1"/>
            <a:r>
              <a:rPr lang="en-US" dirty="0"/>
              <a:t>Discuss how to do this for your experiment with your instructor</a:t>
            </a:r>
          </a:p>
          <a:p>
            <a:pPr>
              <a:buFont typeface="Arial" pitchFamily="49" charset="0"/>
              <a:buChar char="▪"/>
            </a:pPr>
            <a:r>
              <a:rPr lang="en-US" sz="2000" dirty="0"/>
              <a:t>Run your experiment long enough to get at least 5-7 data points</a:t>
            </a:r>
          </a:p>
          <a:p>
            <a:endParaRPr lang="en-US" sz="1500"/>
          </a:p>
        </p:txBody>
      </p:sp>
    </p:spTree>
    <p:extLst>
      <p:ext uri="{BB962C8B-B14F-4D97-AF65-F5344CB8AC3E}">
        <p14:creationId xmlns:p14="http://schemas.microsoft.com/office/powerpoint/2010/main" val="18739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91BF-E6F9-4F92-3EA3-821F80C56B01}"/>
              </a:ext>
            </a:extLst>
          </p:cNvPr>
          <p:cNvSpPr>
            <a:spLocks noGrp="1"/>
          </p:cNvSpPr>
          <p:nvPr>
            <p:ph type="title"/>
          </p:nvPr>
        </p:nvSpPr>
        <p:spPr>
          <a:xfrm>
            <a:off x="1522414" y="274638"/>
            <a:ext cx="9143998" cy="1020762"/>
          </a:xfrm>
        </p:spPr>
        <p:txBody>
          <a:bodyPr anchor="b">
            <a:normAutofit/>
          </a:bodyPr>
          <a:lstStyle/>
          <a:p>
            <a:r>
              <a:rPr lang="en-US" dirty="0"/>
              <a:t>Final Report</a:t>
            </a:r>
          </a:p>
        </p:txBody>
      </p:sp>
      <p:sp>
        <p:nvSpPr>
          <p:cNvPr id="3" name="Content Placeholder 2">
            <a:extLst>
              <a:ext uri="{FF2B5EF4-FFF2-40B4-BE49-F238E27FC236}">
                <a16:creationId xmlns:a16="http://schemas.microsoft.com/office/drawing/2014/main" id="{221395B9-AF60-0971-88C4-0A7777356495}"/>
              </a:ext>
            </a:extLst>
          </p:cNvPr>
          <p:cNvSpPr>
            <a:spLocks noGrp="1"/>
          </p:cNvSpPr>
          <p:nvPr>
            <p:ph sz="half" idx="1"/>
          </p:nvPr>
        </p:nvSpPr>
        <p:spPr>
          <a:xfrm>
            <a:off x="1522413" y="1714696"/>
            <a:ext cx="6163509" cy="4718291"/>
          </a:xfrm>
        </p:spPr>
        <p:txBody>
          <a:bodyPr vert="horz" lIns="91440" tIns="45720" rIns="91440" bIns="45720" rtlCol="0" anchor="t">
            <a:noAutofit/>
          </a:bodyPr>
          <a:lstStyle/>
          <a:p>
            <a:r>
              <a:rPr lang="en-US" sz="2200" dirty="0"/>
              <a:t>Once data collection is complete, perform an appropriate analysis of your data and create graphs for visual displays of your results</a:t>
            </a:r>
          </a:p>
          <a:p>
            <a:r>
              <a:rPr lang="en-US" sz="2200" dirty="0"/>
              <a:t>Graphs should be able to stand alone without much explanation</a:t>
            </a:r>
          </a:p>
          <a:p>
            <a:pPr marL="575945" lvl="1"/>
            <a:r>
              <a:rPr lang="en-US" sz="2200" dirty="0"/>
              <a:t>Be sure they have descriptive titles, axis labels, a key (if needed), and other markings (i.e. a line of best fit for a scatter plot)</a:t>
            </a:r>
          </a:p>
          <a:p>
            <a:pPr>
              <a:buFont typeface="Arial" pitchFamily="49" charset="0"/>
              <a:buChar char="▪"/>
            </a:pPr>
            <a:r>
              <a:rPr lang="en-US" sz="2200" dirty="0"/>
              <a:t>The last stage of the project is to write a final report based on the provided rubric and guidelines. Be sure to read over the guidelines carefully and include all aspects to fulfill step 6 of the scientific method!</a:t>
            </a:r>
          </a:p>
        </p:txBody>
      </p:sp>
      <p:pic>
        <p:nvPicPr>
          <p:cNvPr id="4" name="Picture 3" descr="A group of flies on a green leaf&#10;&#10;Description automatically generated">
            <a:extLst>
              <a:ext uri="{FF2B5EF4-FFF2-40B4-BE49-F238E27FC236}">
                <a16:creationId xmlns:a16="http://schemas.microsoft.com/office/drawing/2014/main" id="{6B9F64A5-1D53-30CD-6917-3F12DE391187}"/>
              </a:ext>
            </a:extLst>
          </p:cNvPr>
          <p:cNvPicPr>
            <a:picLocks noChangeAspect="1"/>
          </p:cNvPicPr>
          <p:nvPr/>
        </p:nvPicPr>
        <p:blipFill rotWithShape="1">
          <a:blip r:embed="rId3"/>
          <a:srcRect l="7790" r="13754" b="-1"/>
          <a:stretch/>
        </p:blipFill>
        <p:spPr>
          <a:xfrm>
            <a:off x="7805203" y="1905000"/>
            <a:ext cx="3937240" cy="3803195"/>
          </a:xfrm>
          <a:prstGeom prst="rect">
            <a:avLst/>
          </a:prstGeom>
          <a:noFill/>
        </p:spPr>
      </p:pic>
    </p:spTree>
    <p:extLst>
      <p:ext uri="{BB962C8B-B14F-4D97-AF65-F5344CB8AC3E}">
        <p14:creationId xmlns:p14="http://schemas.microsoft.com/office/powerpoint/2010/main" val="3200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468B60-E656-449A-FC70-D112AAB97633}"/>
              </a:ext>
            </a:extLst>
          </p:cNvPr>
          <p:cNvSpPr>
            <a:spLocks noGrp="1"/>
          </p:cNvSpPr>
          <p:nvPr>
            <p:ph type="title"/>
          </p:nvPr>
        </p:nvSpPr>
        <p:spPr>
          <a:xfrm>
            <a:off x="1522414" y="274638"/>
            <a:ext cx="9143998" cy="1020762"/>
          </a:xfrm>
        </p:spPr>
        <p:txBody>
          <a:bodyPr anchor="b">
            <a:normAutofit/>
          </a:bodyPr>
          <a:lstStyle/>
          <a:p>
            <a:r>
              <a:rPr lang="en-US" dirty="0"/>
              <a:t>QUESTIONS?</a:t>
            </a:r>
          </a:p>
        </p:txBody>
      </p:sp>
      <p:pic>
        <p:nvPicPr>
          <p:cNvPr id="4" name="Picture 3" descr="A close up of a plant&#10;&#10;Description automatically generated">
            <a:extLst>
              <a:ext uri="{FF2B5EF4-FFF2-40B4-BE49-F238E27FC236}">
                <a16:creationId xmlns:a16="http://schemas.microsoft.com/office/drawing/2014/main" id="{7D545CD8-BF24-ED16-09BB-146A4B5039F9}"/>
              </a:ext>
            </a:extLst>
          </p:cNvPr>
          <p:cNvPicPr>
            <a:picLocks noChangeAspect="1"/>
          </p:cNvPicPr>
          <p:nvPr/>
        </p:nvPicPr>
        <p:blipFill rotWithShape="1">
          <a:blip r:embed="rId3"/>
          <a:srcRect t="11950"/>
          <a:stretch/>
        </p:blipFill>
        <p:spPr>
          <a:xfrm>
            <a:off x="1522414" y="1905000"/>
            <a:ext cx="9144000" cy="4267200"/>
          </a:xfrm>
          <a:prstGeom prst="rect">
            <a:avLst/>
          </a:prstGeom>
          <a:noFill/>
        </p:spPr>
      </p:pic>
    </p:spTree>
    <p:extLst>
      <p:ext uri="{BB962C8B-B14F-4D97-AF65-F5344CB8AC3E}">
        <p14:creationId xmlns:p14="http://schemas.microsoft.com/office/powerpoint/2010/main" val="85912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Custom" id="{37DB63F3-72C7-4A67-82CB-DE1EC68F0B1F}" vid="{1DDF8815-C24B-4878-AB18-C1C7DB7407A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BA52FF4-E484-4953-8434-9402E3BE0AB5}">
  <ds:schemaRefs>
    <ds:schemaRef ds:uri="http://schemas.microsoft.com/sharepoint/v3/contenttype/forms"/>
  </ds:schemaRefs>
</ds:datastoreItem>
</file>

<file path=customXml/itemProps2.xml><?xml version="1.0" encoding="utf-8"?>
<ds:datastoreItem xmlns:ds="http://schemas.openxmlformats.org/officeDocument/2006/customXml" ds:itemID="{25FC92C0-A33F-467F-A65D-AA0CE0BD2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2B82EB-80D3-4DDB-9A53-0D22163B57B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Custom</Template>
  <TotalTime>0</TotalTime>
  <Words>1242</Words>
  <Application>Microsoft Office PowerPoint</Application>
  <PresentationFormat>Custom</PresentationFormat>
  <Paragraphs>95</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Consolas</vt:lpstr>
      <vt:lpstr>Corbel</vt:lpstr>
      <vt:lpstr>Custom</vt:lpstr>
      <vt:lpstr>office theme</vt:lpstr>
      <vt:lpstr>Following in the Footsteps of Darwin</vt:lpstr>
      <vt:lpstr>What are Carnivorous Plants?</vt:lpstr>
      <vt:lpstr>Charles Darwin and Carnivorous Plants</vt:lpstr>
      <vt:lpstr>What You Will Be Doing</vt:lpstr>
      <vt:lpstr>The Scientific Method</vt:lpstr>
      <vt:lpstr>Your Proposal</vt:lpstr>
      <vt:lpstr>Setting up the Experiment and Recording Data</vt:lpstr>
      <vt:lpstr>Final Report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Kenny</dc:creator>
  <cp:lastModifiedBy>Kenneth Coogan</cp:lastModifiedBy>
  <cp:revision>848</cp:revision>
  <dcterms:created xsi:type="dcterms:W3CDTF">2023-08-31T23:22:13Z</dcterms:created>
  <dcterms:modified xsi:type="dcterms:W3CDTF">2023-09-01T11:37:44Z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