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3d92a09452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3d92a0945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last two are from the same genus, drosera. Though they may look different they are very closely related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3ecdd4aba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3ecdd4aba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Eating bugs sounds gross right? And like a lot of work if you’re a plant that can’t chase after a bug with a net. You’d have to lure bugs to you and then find a way to make their nutrients available. Why do it? Carnivorous plants typically live in very nutrient poor soil. There are not many plants that live in nutrient rich soil because plants depend on nitrogen and a whole host of nutrients to live. Carnivorous plants filled a niche by living in these poor soil and developed their own way to make nutrients available.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3ecdd4aba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3ecdd4aba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Carnivorous plants are everywhere! The next time youre on a hike, think about how cool carnivorous plants are and teach a friend or family member!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3ecdd4aba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3ecdd4aba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Carnivorous plants are everywhere! The next time youre on a hike, think about how cool carnivorous plants are and teach a friend or family member!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3d92a0945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3d92a094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3d92a09452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3d92a0945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Convergent evolution is the development of similar traits independently in evolutionarily distinct groups. In this phylogenetic tree we can see that carnivory has arisen at least five times, with a very distant common ancestor. The common ancestor that unites the possible oldest carnivorous plants (aldrovanda) with the newer carnivorous plants is back 84 MYA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3d92a0945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3d92a0945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we think, are these plants closely related or no?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3d92a09452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3d92a0945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grand scheme of things they are very closely related!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3d92a09452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3d92a0945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about these too?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3d92a09452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3d92a0945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 though they look more similar than the last set they are actually very different!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3d92a0945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3d92a0945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we think, are these plants closely related or no?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3d92a09452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3d92a0945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They are so not closely related that I don’t even have a phylogenetic tree to show how not closely related they are! The plant on the left is a Byblis and is native to australia, the plant on the right is a drosophyllum and is native to spain and portugal. They are both sticky trap users and though similar in appearance, the morphology of the glue producing glands is very different between the two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lXRIaigt2yQ"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Convergent Evolution </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Case study 1; Carnivorous plants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28"/>
        <p:cNvGrpSpPr/>
        <p:nvPr/>
      </p:nvGrpSpPr>
      <p:grpSpPr>
        <a:xfrm>
          <a:off x="0" y="0"/>
          <a:ext cx="0" cy="0"/>
          <a:chOff x="0" y="0"/>
          <a:chExt cx="0" cy="0"/>
        </a:xfrm>
      </p:grpSpPr>
      <p:sp>
        <p:nvSpPr>
          <p:cNvPr id="129" name="Google Shape;129;p2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30" name="Google Shape;130;p2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31" name="Google Shape;131;p22"/>
          <p:cNvPicPr preferRelativeResize="0"/>
          <p:nvPr/>
        </p:nvPicPr>
        <p:blipFill>
          <a:blip r:embed="rId3">
            <a:alphaModFix/>
          </a:blip>
          <a:stretch>
            <a:fillRect/>
          </a:stretch>
        </p:blipFill>
        <p:spPr>
          <a:xfrm>
            <a:off x="0" y="269800"/>
            <a:ext cx="3287174" cy="4873701"/>
          </a:xfrm>
          <a:prstGeom prst="rect">
            <a:avLst/>
          </a:prstGeom>
          <a:noFill/>
          <a:ln>
            <a:noFill/>
          </a:ln>
        </p:spPr>
      </p:pic>
      <p:pic>
        <p:nvPicPr>
          <p:cNvPr id="132" name="Google Shape;132;p22"/>
          <p:cNvPicPr preferRelativeResize="0"/>
          <p:nvPr/>
        </p:nvPicPr>
        <p:blipFill>
          <a:blip r:embed="rId4">
            <a:alphaModFix/>
          </a:blip>
          <a:stretch>
            <a:fillRect/>
          </a:stretch>
        </p:blipFill>
        <p:spPr>
          <a:xfrm>
            <a:off x="5334000" y="269800"/>
            <a:ext cx="3810000" cy="4873700"/>
          </a:xfrm>
          <a:prstGeom prst="rect">
            <a:avLst/>
          </a:prstGeom>
          <a:noFill/>
          <a:ln>
            <a:noFill/>
          </a:ln>
        </p:spPr>
      </p:pic>
      <p:pic>
        <p:nvPicPr>
          <p:cNvPr id="133" name="Google Shape;133;p22"/>
          <p:cNvPicPr preferRelativeResize="0"/>
          <p:nvPr/>
        </p:nvPicPr>
        <p:blipFill>
          <a:blip r:embed="rId5">
            <a:alphaModFix/>
          </a:blip>
          <a:stretch>
            <a:fillRect/>
          </a:stretch>
        </p:blipFill>
        <p:spPr>
          <a:xfrm>
            <a:off x="2925832" y="1881697"/>
            <a:ext cx="2821443" cy="2052600"/>
          </a:xfrm>
          <a:prstGeom prst="rect">
            <a:avLst/>
          </a:prstGeom>
          <a:noFill/>
          <a:ln>
            <a:noFill/>
          </a:ln>
        </p:spPr>
      </p:pic>
      <p:cxnSp>
        <p:nvCxnSpPr>
          <p:cNvPr id="134" name="Google Shape;134;p22"/>
          <p:cNvCxnSpPr/>
          <p:nvPr/>
        </p:nvCxnSpPr>
        <p:spPr>
          <a:xfrm flipH="1">
            <a:off x="4942475" y="2121950"/>
            <a:ext cx="955500" cy="20700"/>
          </a:xfrm>
          <a:prstGeom prst="straightConnector1">
            <a:avLst/>
          </a:prstGeom>
          <a:noFill/>
          <a:ln w="28575" cap="flat" cmpd="sng">
            <a:solidFill>
              <a:srgbClr val="FF0000"/>
            </a:solidFill>
            <a:prstDash val="solid"/>
            <a:round/>
            <a:headEnd type="none" w="med" len="med"/>
            <a:tailEnd type="triangle" w="med" len="med"/>
          </a:ln>
        </p:spPr>
      </p:cxnSp>
      <p:cxnSp>
        <p:nvCxnSpPr>
          <p:cNvPr id="135" name="Google Shape;135;p22"/>
          <p:cNvCxnSpPr/>
          <p:nvPr/>
        </p:nvCxnSpPr>
        <p:spPr>
          <a:xfrm>
            <a:off x="3214875" y="1935600"/>
            <a:ext cx="1073700" cy="54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39"/>
        <p:cNvGrpSpPr/>
        <p:nvPr/>
      </p:nvGrpSpPr>
      <p:grpSpPr>
        <a:xfrm>
          <a:off x="0" y="0"/>
          <a:ext cx="0" cy="0"/>
          <a:chOff x="0" y="0"/>
          <a:chExt cx="0" cy="0"/>
        </a:xfrm>
      </p:grpSpPr>
      <p:sp>
        <p:nvSpPr>
          <p:cNvPr id="140" name="Google Shape;140;p23"/>
          <p:cNvSpPr txBox="1">
            <a:spLocks noGrp="1"/>
          </p:cNvSpPr>
          <p:nvPr>
            <p:ph type="ctrTitle"/>
          </p:nvPr>
        </p:nvSpPr>
        <p:spPr>
          <a:xfrm>
            <a:off x="256075" y="210625"/>
            <a:ext cx="8520600" cy="757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800">
                <a:solidFill>
                  <a:srgbClr val="000000"/>
                </a:solidFill>
              </a:rPr>
              <a:t>Why eat bugs? </a:t>
            </a:r>
            <a:endParaRPr sz="6900"/>
          </a:p>
        </p:txBody>
      </p:sp>
      <p:sp>
        <p:nvSpPr>
          <p:cNvPr id="141" name="Google Shape;141;p23"/>
          <p:cNvSpPr txBox="1">
            <a:spLocks noGrp="1"/>
          </p:cNvSpPr>
          <p:nvPr>
            <p:ph type="subTitle" idx="1"/>
          </p:nvPr>
        </p:nvSpPr>
        <p:spPr>
          <a:xfrm>
            <a:off x="311700" y="1173600"/>
            <a:ext cx="8520600" cy="3737700"/>
          </a:xfrm>
          <a:prstGeom prst="rect">
            <a:avLst/>
          </a:prstGeom>
        </p:spPr>
        <p:txBody>
          <a:bodyPr spcFirstLastPara="1" wrap="square" lIns="91425" tIns="91425" rIns="91425" bIns="91425" anchor="t" anchorCtr="0">
            <a:normAutofit/>
          </a:bodyPr>
          <a:lstStyle/>
          <a:p>
            <a:pPr marL="457200" lvl="0" indent="-342900" algn="ctr" rtl="0">
              <a:spcBef>
                <a:spcPts val="0"/>
              </a:spcBef>
              <a:spcAft>
                <a:spcPts val="0"/>
              </a:spcAft>
              <a:buSzPts val="1800"/>
              <a:buChar char="●"/>
            </a:pPr>
            <a:r>
              <a:rPr lang="en" sz="1800"/>
              <a:t>Filling a niche</a:t>
            </a:r>
            <a:endParaRPr sz="1800"/>
          </a:p>
          <a:p>
            <a:pPr marL="457200" lvl="0" indent="-342900" algn="ctr" rtl="0">
              <a:spcBef>
                <a:spcPts val="0"/>
              </a:spcBef>
              <a:spcAft>
                <a:spcPts val="0"/>
              </a:spcAft>
              <a:buSzPts val="1800"/>
              <a:buChar char="●"/>
            </a:pPr>
            <a:r>
              <a:rPr lang="en" sz="1800"/>
              <a:t>Grow in nitrogen poor soil</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45"/>
        <p:cNvGrpSpPr/>
        <p:nvPr/>
      </p:nvGrpSpPr>
      <p:grpSpPr>
        <a:xfrm>
          <a:off x="0" y="0"/>
          <a:ext cx="0" cy="0"/>
          <a:chOff x="0" y="0"/>
          <a:chExt cx="0" cy="0"/>
        </a:xfrm>
      </p:grpSpPr>
      <p:sp>
        <p:nvSpPr>
          <p:cNvPr id="146" name="Google Shape;146;p24"/>
          <p:cNvSpPr txBox="1">
            <a:spLocks noGrp="1"/>
          </p:cNvSpPr>
          <p:nvPr>
            <p:ph type="ctrTitle"/>
          </p:nvPr>
        </p:nvSpPr>
        <p:spPr>
          <a:xfrm>
            <a:off x="256075" y="210625"/>
            <a:ext cx="8520600" cy="757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sz="6900"/>
          </a:p>
        </p:txBody>
      </p:sp>
      <p:pic>
        <p:nvPicPr>
          <p:cNvPr id="147" name="Google Shape;147;p24"/>
          <p:cNvPicPr preferRelativeResize="0"/>
          <p:nvPr/>
        </p:nvPicPr>
        <p:blipFill>
          <a:blip r:embed="rId3">
            <a:alphaModFix/>
          </a:blip>
          <a:stretch>
            <a:fillRect/>
          </a:stretch>
        </p:blipFill>
        <p:spPr>
          <a:xfrm>
            <a:off x="341525" y="363800"/>
            <a:ext cx="7839498" cy="38708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51"/>
        <p:cNvGrpSpPr/>
        <p:nvPr/>
      </p:nvGrpSpPr>
      <p:grpSpPr>
        <a:xfrm>
          <a:off x="0" y="0"/>
          <a:ext cx="0" cy="0"/>
          <a:chOff x="0" y="0"/>
          <a:chExt cx="0" cy="0"/>
        </a:xfrm>
      </p:grpSpPr>
      <p:sp>
        <p:nvSpPr>
          <p:cNvPr id="152" name="Google Shape;152;p25"/>
          <p:cNvSpPr txBox="1">
            <a:spLocks noGrp="1"/>
          </p:cNvSpPr>
          <p:nvPr>
            <p:ph type="ctrTitle"/>
          </p:nvPr>
        </p:nvSpPr>
        <p:spPr>
          <a:xfrm>
            <a:off x="256075" y="210625"/>
            <a:ext cx="8520600" cy="7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609"/>
              <a:t>References</a:t>
            </a:r>
            <a:endParaRPr sz="3609"/>
          </a:p>
        </p:txBody>
      </p:sp>
      <p:sp>
        <p:nvSpPr>
          <p:cNvPr id="153" name="Google Shape;153;p25"/>
          <p:cNvSpPr txBox="1"/>
          <p:nvPr/>
        </p:nvSpPr>
        <p:spPr>
          <a:xfrm>
            <a:off x="239175" y="1117975"/>
            <a:ext cx="8548800" cy="37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222222"/>
                </a:solidFill>
                <a:highlight>
                  <a:srgbClr val="FFFFFF"/>
                </a:highlight>
              </a:rPr>
              <a:t>Adamec, L. (1997). Mineral nutrition of carnivorous plants: a review. </a:t>
            </a:r>
            <a:r>
              <a:rPr lang="en" sz="1000" i="1">
                <a:solidFill>
                  <a:srgbClr val="222222"/>
                </a:solidFill>
                <a:highlight>
                  <a:srgbClr val="FFFFFF"/>
                </a:highlight>
              </a:rPr>
              <a:t>The Botanical Review</a:t>
            </a:r>
            <a:r>
              <a:rPr lang="en" sz="1000">
                <a:solidFill>
                  <a:srgbClr val="222222"/>
                </a:solidFill>
                <a:highlight>
                  <a:srgbClr val="FFFFFF"/>
                </a:highlight>
              </a:rPr>
              <a:t>, </a:t>
            </a:r>
            <a:r>
              <a:rPr lang="en" sz="1000" i="1">
                <a:solidFill>
                  <a:srgbClr val="222222"/>
                </a:solidFill>
                <a:highlight>
                  <a:srgbClr val="FFFFFF"/>
                </a:highlight>
              </a:rPr>
              <a:t>63</a:t>
            </a:r>
            <a:r>
              <a:rPr lang="en" sz="1000">
                <a:solidFill>
                  <a:srgbClr val="222222"/>
                </a:solidFill>
                <a:highlight>
                  <a:srgbClr val="FFFFFF"/>
                </a:highlight>
              </a:rPr>
              <a:t>, 273-299.</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a:p>
            <a:pPr marL="0" lvl="0" indent="0" algn="l" rtl="0">
              <a:spcBef>
                <a:spcPts val="0"/>
              </a:spcBef>
              <a:spcAft>
                <a:spcPts val="0"/>
              </a:spcAft>
              <a:buNone/>
            </a:pPr>
            <a:r>
              <a:rPr lang="en" sz="1000">
                <a:solidFill>
                  <a:srgbClr val="222222"/>
                </a:solidFill>
                <a:highlight>
                  <a:srgbClr val="FFFFFF"/>
                </a:highlight>
              </a:rPr>
              <a:t>Brewer, J. S., Baker, D. J., Nero, A. S., Patterson, A. L., Roberts, R. S., &amp; Turner, L. M. (2011). Carnivory in plants as a beneficial trait in wetlands. </a:t>
            </a:r>
            <a:r>
              <a:rPr lang="en" sz="1000" i="1">
                <a:solidFill>
                  <a:srgbClr val="222222"/>
                </a:solidFill>
                <a:highlight>
                  <a:srgbClr val="FFFFFF"/>
                </a:highlight>
              </a:rPr>
              <a:t>Aquatic Botany</a:t>
            </a:r>
            <a:r>
              <a:rPr lang="en" sz="1000">
                <a:solidFill>
                  <a:srgbClr val="222222"/>
                </a:solidFill>
                <a:highlight>
                  <a:srgbClr val="FFFFFF"/>
                </a:highlight>
              </a:rPr>
              <a:t>, </a:t>
            </a:r>
            <a:r>
              <a:rPr lang="en" sz="1000" i="1">
                <a:solidFill>
                  <a:srgbClr val="222222"/>
                </a:solidFill>
                <a:highlight>
                  <a:srgbClr val="FFFFFF"/>
                </a:highlight>
              </a:rPr>
              <a:t>94</a:t>
            </a:r>
            <a:r>
              <a:rPr lang="en" sz="1000">
                <a:solidFill>
                  <a:srgbClr val="222222"/>
                </a:solidFill>
                <a:highlight>
                  <a:srgbClr val="FFFFFF"/>
                </a:highlight>
              </a:rPr>
              <a:t>(2), 62-70.</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a:p>
            <a:pPr marL="0" lvl="0" indent="0" algn="l" rtl="0">
              <a:spcBef>
                <a:spcPts val="0"/>
              </a:spcBef>
              <a:spcAft>
                <a:spcPts val="0"/>
              </a:spcAft>
              <a:buNone/>
            </a:pPr>
            <a:r>
              <a:rPr lang="en" sz="1000">
                <a:solidFill>
                  <a:srgbClr val="222222"/>
                </a:solidFill>
                <a:highlight>
                  <a:srgbClr val="FFFFFF"/>
                </a:highlight>
              </a:rPr>
              <a:t>Ellison, A. M., &amp; Gotelli, N. J. (2009). Energetics and the evolution of carnivorous plants—Darwin's ‘most wonderful plants in the world’. </a:t>
            </a:r>
            <a:r>
              <a:rPr lang="en" sz="1000" i="1">
                <a:solidFill>
                  <a:srgbClr val="222222"/>
                </a:solidFill>
                <a:highlight>
                  <a:srgbClr val="FFFFFF"/>
                </a:highlight>
              </a:rPr>
              <a:t>Journal of Experimental Botany</a:t>
            </a:r>
            <a:r>
              <a:rPr lang="en" sz="1000">
                <a:solidFill>
                  <a:srgbClr val="222222"/>
                </a:solidFill>
                <a:highlight>
                  <a:srgbClr val="FFFFFF"/>
                </a:highlight>
              </a:rPr>
              <a:t>, </a:t>
            </a:r>
            <a:r>
              <a:rPr lang="en" sz="1000" i="1">
                <a:solidFill>
                  <a:srgbClr val="222222"/>
                </a:solidFill>
                <a:highlight>
                  <a:srgbClr val="FFFFFF"/>
                </a:highlight>
              </a:rPr>
              <a:t>60</a:t>
            </a:r>
            <a:r>
              <a:rPr lang="en" sz="1000">
                <a:solidFill>
                  <a:srgbClr val="222222"/>
                </a:solidFill>
                <a:highlight>
                  <a:srgbClr val="FFFFFF"/>
                </a:highlight>
              </a:rPr>
              <a:t>(1), 19-42.</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0" y="220000"/>
            <a:ext cx="8520600" cy="2577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1" name="Google Shape;61;p14"/>
          <p:cNvSpPr txBox="1">
            <a:spLocks noGrp="1"/>
          </p:cNvSpPr>
          <p:nvPr>
            <p:ph type="subTitle" idx="1"/>
          </p:nvPr>
        </p:nvSpPr>
        <p:spPr>
          <a:xfrm>
            <a:off x="1556125" y="3714150"/>
            <a:ext cx="6164700" cy="486600"/>
          </a:xfrm>
          <a:prstGeom prst="rect">
            <a:avLst/>
          </a:prstGeom>
        </p:spPr>
        <p:txBody>
          <a:bodyPr spcFirstLastPara="1" wrap="square" lIns="91425" tIns="91425" rIns="91425" bIns="91425" anchor="t" anchorCtr="0">
            <a:normAutofit fontScale="55000"/>
          </a:bodyPr>
          <a:lstStyle/>
          <a:p>
            <a:pPr marL="0" lvl="0" indent="0" algn="ctr" rtl="0">
              <a:spcBef>
                <a:spcPts val="0"/>
              </a:spcBef>
              <a:spcAft>
                <a:spcPts val="0"/>
              </a:spcAft>
              <a:buNone/>
            </a:pPr>
            <a:r>
              <a:rPr lang="en"/>
              <a:t>Video provided by the International Carnivorous Plant Society</a:t>
            </a:r>
            <a:endParaRPr/>
          </a:p>
        </p:txBody>
      </p:sp>
      <p:pic>
        <p:nvPicPr>
          <p:cNvPr id="62" name="Google Shape;62;p14" descr="What are Carnivorous Plants? &#10;&#10;The plant world is full of remarkable adaptations. There are more than 400,000 species of plants and a small percentage of those have evolved a carnivorous adaptation! Learn their unique trapping mechanisms, and what plant has the largest trap. &#10;&#10;There are 1,000 or so species of carnivorous plants. Carnivorous plants lure, capture, and kill their prey. The prey is then digested, and nutrients are absorbed by the plants. To be considered a carnivorous plant, the plants must derive a significant amount of their nutrition from prey. Carnivorous plants are not performing magic since many non-carnivorous plants have similar adaptations. &#10;&#10;0:00-0:22 The plant world &#10;0:23-1:10 What makes a plant carnivorous?&#10;1:11- 1:36 Pitfall traps&#10;1:37-1:44 The largest trap&#10;1:45-2:49 Lobster pot traps&#10;2:50-3:40 Sticky leaves&#10;3:41-4:06 Suction traps&#10;4:07-4:30 Why are there carnivorous plants?&#10;4:31-5:27 International Carnivorous Plant Society&#10;&#10;Written and storyboard by ICPS Education Director, Kenny Coogan.&#10;Edited by ICPS Vice President John Brittnacher and ICPS President Richard Nunn.&#10;&#10;International Carnivorous Plant Society website: https://carnivorousplants.org/&#10;Join ICPS today: https://icps.clubexpress.com/content.aspx?page_id=60&amp;club_id=203829 &#10;&#10;All International Carnivorous Plant Society projects are directly supported by donations.  Support us now by making a financial contribution to the ICPS. Any amount is gratefully accepted. https://carnivorousplants.org/donate &#10;&#10;The International Carnivorous Plant Society is registered with Amazon Smile and PayPal Giving Fund. The ICPS does not endorse Amazon, PayPal, or their vendors. However if you buy from these companies or the vendors associated with them, please choose the ICPS as your favored charity.&#10;http://smile.amazon.com/ch/91-2132312&#10;https://www.paypal.com/fundraiser/charity/1399366" title="What are Carnivorous Plants?">
            <a:hlinkClick r:id="rId3"/>
          </p:cNvPr>
          <p:cNvPicPr preferRelativeResize="0"/>
          <p:nvPr/>
        </p:nvPicPr>
        <p:blipFill>
          <a:blip r:embed="rId4">
            <a:alphaModFix/>
          </a:blip>
          <a:stretch>
            <a:fillRect/>
          </a:stretch>
        </p:blipFill>
        <p:spPr>
          <a:xfrm>
            <a:off x="1598113" y="281100"/>
            <a:ext cx="5947775" cy="3345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229200" y="12025"/>
            <a:ext cx="8520600" cy="1078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What is Convergent Evolution</a:t>
            </a:r>
            <a:endParaRPr/>
          </a:p>
        </p:txBody>
      </p:sp>
      <p:sp>
        <p:nvSpPr>
          <p:cNvPr id="68" name="Google Shape;68;p15"/>
          <p:cNvSpPr txBox="1">
            <a:spLocks noGrp="1"/>
          </p:cNvSpPr>
          <p:nvPr>
            <p:ph type="subTitle" idx="1"/>
          </p:nvPr>
        </p:nvSpPr>
        <p:spPr>
          <a:xfrm>
            <a:off x="4200725" y="1582850"/>
            <a:ext cx="4716300" cy="486600"/>
          </a:xfrm>
          <a:prstGeom prst="rect">
            <a:avLst/>
          </a:prstGeom>
        </p:spPr>
        <p:txBody>
          <a:bodyPr spcFirstLastPara="1" wrap="square" lIns="91425" tIns="91425" rIns="91425" bIns="91425" anchor="t" anchorCtr="0">
            <a:normAutofit fontScale="40000" lnSpcReduction="20000"/>
          </a:bodyPr>
          <a:lstStyle/>
          <a:p>
            <a:pPr marL="457200" lvl="0" indent="-299720" algn="ctr" rtl="0">
              <a:spcBef>
                <a:spcPts val="0"/>
              </a:spcBef>
              <a:spcAft>
                <a:spcPts val="0"/>
              </a:spcAft>
              <a:buSzPct val="100000"/>
              <a:buChar char="●"/>
            </a:pPr>
            <a:r>
              <a:rPr lang="en"/>
              <a:t>Two organisms who are not closely related develop similar features </a:t>
            </a:r>
            <a:endParaRPr/>
          </a:p>
        </p:txBody>
      </p:sp>
      <p:pic>
        <p:nvPicPr>
          <p:cNvPr id="69" name="Google Shape;69;p15"/>
          <p:cNvPicPr preferRelativeResize="0"/>
          <p:nvPr/>
        </p:nvPicPr>
        <p:blipFill rotWithShape="1">
          <a:blip r:embed="rId3">
            <a:alphaModFix/>
          </a:blip>
          <a:srcRect b="12747"/>
          <a:stretch/>
        </p:blipFill>
        <p:spPr>
          <a:xfrm>
            <a:off x="229200" y="980525"/>
            <a:ext cx="3855825" cy="4093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5" name="Google Shape;75;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6" name="Google Shape;76;p16"/>
          <p:cNvPicPr preferRelativeResize="0"/>
          <p:nvPr/>
        </p:nvPicPr>
        <p:blipFill rotWithShape="1">
          <a:blip r:embed="rId3">
            <a:alphaModFix/>
          </a:blip>
          <a:srcRect r="17239"/>
          <a:stretch/>
        </p:blipFill>
        <p:spPr>
          <a:xfrm>
            <a:off x="0" y="0"/>
            <a:ext cx="3588850" cy="5143500"/>
          </a:xfrm>
          <a:prstGeom prst="rect">
            <a:avLst/>
          </a:prstGeom>
          <a:noFill/>
          <a:ln>
            <a:noFill/>
          </a:ln>
        </p:spPr>
      </p:pic>
      <p:pic>
        <p:nvPicPr>
          <p:cNvPr id="77" name="Google Shape;77;p16"/>
          <p:cNvPicPr preferRelativeResize="0"/>
          <p:nvPr/>
        </p:nvPicPr>
        <p:blipFill>
          <a:blip r:embed="rId4">
            <a:alphaModFix/>
          </a:blip>
          <a:stretch>
            <a:fillRect/>
          </a:stretch>
        </p:blipFill>
        <p:spPr>
          <a:xfrm>
            <a:off x="5651400" y="0"/>
            <a:ext cx="34926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3" name="Google Shape;83;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4" name="Google Shape;84;p17"/>
          <p:cNvPicPr preferRelativeResize="0"/>
          <p:nvPr/>
        </p:nvPicPr>
        <p:blipFill rotWithShape="1">
          <a:blip r:embed="rId3">
            <a:alphaModFix/>
          </a:blip>
          <a:srcRect r="17239"/>
          <a:stretch/>
        </p:blipFill>
        <p:spPr>
          <a:xfrm>
            <a:off x="0" y="0"/>
            <a:ext cx="3588850" cy="5143500"/>
          </a:xfrm>
          <a:prstGeom prst="rect">
            <a:avLst/>
          </a:prstGeom>
          <a:noFill/>
          <a:ln>
            <a:noFill/>
          </a:ln>
        </p:spPr>
      </p:pic>
      <p:pic>
        <p:nvPicPr>
          <p:cNvPr id="85" name="Google Shape;85;p17"/>
          <p:cNvPicPr preferRelativeResize="0"/>
          <p:nvPr/>
        </p:nvPicPr>
        <p:blipFill>
          <a:blip r:embed="rId4">
            <a:alphaModFix/>
          </a:blip>
          <a:stretch>
            <a:fillRect/>
          </a:stretch>
        </p:blipFill>
        <p:spPr>
          <a:xfrm>
            <a:off x="5651400" y="0"/>
            <a:ext cx="3492600" cy="5143500"/>
          </a:xfrm>
          <a:prstGeom prst="rect">
            <a:avLst/>
          </a:prstGeom>
          <a:noFill/>
          <a:ln>
            <a:noFill/>
          </a:ln>
        </p:spPr>
      </p:pic>
      <p:pic>
        <p:nvPicPr>
          <p:cNvPr id="86" name="Google Shape;86;p17"/>
          <p:cNvPicPr preferRelativeResize="0"/>
          <p:nvPr/>
        </p:nvPicPr>
        <p:blipFill>
          <a:blip r:embed="rId5">
            <a:alphaModFix/>
          </a:blip>
          <a:stretch>
            <a:fillRect/>
          </a:stretch>
        </p:blipFill>
        <p:spPr>
          <a:xfrm>
            <a:off x="2785025" y="1102588"/>
            <a:ext cx="3810000" cy="2524125"/>
          </a:xfrm>
          <a:prstGeom prst="rect">
            <a:avLst/>
          </a:prstGeom>
          <a:noFill/>
          <a:ln>
            <a:noFill/>
          </a:ln>
        </p:spPr>
      </p:pic>
      <p:cxnSp>
        <p:nvCxnSpPr>
          <p:cNvPr id="87" name="Google Shape;87;p17"/>
          <p:cNvCxnSpPr/>
          <p:nvPr/>
        </p:nvCxnSpPr>
        <p:spPr>
          <a:xfrm flipH="1">
            <a:off x="5101550" y="2420075"/>
            <a:ext cx="955500" cy="20700"/>
          </a:xfrm>
          <a:prstGeom prst="straightConnector1">
            <a:avLst/>
          </a:prstGeom>
          <a:noFill/>
          <a:ln w="28575" cap="flat" cmpd="sng">
            <a:solidFill>
              <a:srgbClr val="FF0000"/>
            </a:solidFill>
            <a:prstDash val="solid"/>
            <a:round/>
            <a:headEnd type="none" w="med" len="med"/>
            <a:tailEnd type="triangle" w="med" len="med"/>
          </a:ln>
        </p:spPr>
      </p:cxnSp>
      <p:cxnSp>
        <p:nvCxnSpPr>
          <p:cNvPr id="88" name="Google Shape;88;p17"/>
          <p:cNvCxnSpPr/>
          <p:nvPr/>
        </p:nvCxnSpPr>
        <p:spPr>
          <a:xfrm flipH="1">
            <a:off x="5253950" y="2572475"/>
            <a:ext cx="955500" cy="207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92"/>
        <p:cNvGrpSpPr/>
        <p:nvPr/>
      </p:nvGrpSpPr>
      <p:grpSpPr>
        <a:xfrm>
          <a:off x="0" y="0"/>
          <a:ext cx="0" cy="0"/>
          <a:chOff x="0" y="0"/>
          <a:chExt cx="0" cy="0"/>
        </a:xfrm>
      </p:grpSpPr>
      <p:sp>
        <p:nvSpPr>
          <p:cNvPr id="93" name="Google Shape;93;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4" name="Google Shape;94;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5" name="Google Shape;95;p18"/>
          <p:cNvPicPr preferRelativeResize="0"/>
          <p:nvPr/>
        </p:nvPicPr>
        <p:blipFill rotWithShape="1">
          <a:blip r:embed="rId3">
            <a:alphaModFix/>
          </a:blip>
          <a:srcRect r="17239"/>
          <a:stretch/>
        </p:blipFill>
        <p:spPr>
          <a:xfrm>
            <a:off x="0" y="0"/>
            <a:ext cx="3588850" cy="5143500"/>
          </a:xfrm>
          <a:prstGeom prst="rect">
            <a:avLst/>
          </a:prstGeom>
          <a:noFill/>
          <a:ln>
            <a:noFill/>
          </a:ln>
        </p:spPr>
      </p:pic>
      <p:pic>
        <p:nvPicPr>
          <p:cNvPr id="96" name="Google Shape;96;p18"/>
          <p:cNvPicPr preferRelativeResize="0"/>
          <p:nvPr/>
        </p:nvPicPr>
        <p:blipFill rotWithShape="1">
          <a:blip r:embed="rId4">
            <a:alphaModFix/>
          </a:blip>
          <a:srcRect l="22875"/>
          <a:stretch/>
        </p:blipFill>
        <p:spPr>
          <a:xfrm>
            <a:off x="5177025" y="0"/>
            <a:ext cx="3966975"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00"/>
        <p:cNvGrpSpPr/>
        <p:nvPr/>
      </p:nvGrpSpPr>
      <p:grpSpPr>
        <a:xfrm>
          <a:off x="0" y="0"/>
          <a:ext cx="0" cy="0"/>
          <a:chOff x="0" y="0"/>
          <a:chExt cx="0" cy="0"/>
        </a:xfrm>
      </p:grpSpPr>
      <p:pic>
        <p:nvPicPr>
          <p:cNvPr id="101" name="Google Shape;101;p19"/>
          <p:cNvPicPr preferRelativeResize="0"/>
          <p:nvPr/>
        </p:nvPicPr>
        <p:blipFill rotWithShape="1">
          <a:blip r:embed="rId3">
            <a:alphaModFix/>
          </a:blip>
          <a:srcRect l="22875"/>
          <a:stretch/>
        </p:blipFill>
        <p:spPr>
          <a:xfrm>
            <a:off x="5177025" y="0"/>
            <a:ext cx="3966975" cy="5143500"/>
          </a:xfrm>
          <a:prstGeom prst="rect">
            <a:avLst/>
          </a:prstGeom>
          <a:noFill/>
          <a:ln>
            <a:noFill/>
          </a:ln>
        </p:spPr>
      </p:pic>
      <p:sp>
        <p:nvSpPr>
          <p:cNvPr id="102" name="Google Shape;102;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3" name="Google Shape;103;p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4" name="Google Shape;104;p19"/>
          <p:cNvPicPr preferRelativeResize="0"/>
          <p:nvPr/>
        </p:nvPicPr>
        <p:blipFill rotWithShape="1">
          <a:blip r:embed="rId4">
            <a:alphaModFix/>
          </a:blip>
          <a:srcRect r="17239"/>
          <a:stretch/>
        </p:blipFill>
        <p:spPr>
          <a:xfrm>
            <a:off x="0" y="0"/>
            <a:ext cx="3588850" cy="5143500"/>
          </a:xfrm>
          <a:prstGeom prst="rect">
            <a:avLst/>
          </a:prstGeom>
          <a:noFill/>
          <a:ln>
            <a:noFill/>
          </a:ln>
        </p:spPr>
      </p:pic>
      <p:pic>
        <p:nvPicPr>
          <p:cNvPr id="105" name="Google Shape;105;p19"/>
          <p:cNvPicPr preferRelativeResize="0"/>
          <p:nvPr/>
        </p:nvPicPr>
        <p:blipFill>
          <a:blip r:embed="rId5">
            <a:alphaModFix/>
          </a:blip>
          <a:stretch>
            <a:fillRect/>
          </a:stretch>
        </p:blipFill>
        <p:spPr>
          <a:xfrm>
            <a:off x="2785025" y="1102588"/>
            <a:ext cx="3810000" cy="2524125"/>
          </a:xfrm>
          <a:prstGeom prst="rect">
            <a:avLst/>
          </a:prstGeom>
          <a:noFill/>
          <a:ln>
            <a:noFill/>
          </a:ln>
        </p:spPr>
      </p:pic>
      <p:cxnSp>
        <p:nvCxnSpPr>
          <p:cNvPr id="106" name="Google Shape;106;p19"/>
          <p:cNvCxnSpPr/>
          <p:nvPr/>
        </p:nvCxnSpPr>
        <p:spPr>
          <a:xfrm flipH="1">
            <a:off x="5335300" y="3513225"/>
            <a:ext cx="955500" cy="20700"/>
          </a:xfrm>
          <a:prstGeom prst="straightConnector1">
            <a:avLst/>
          </a:prstGeom>
          <a:noFill/>
          <a:ln w="28575" cap="flat" cmpd="sng">
            <a:solidFill>
              <a:srgbClr val="FF0000"/>
            </a:solidFill>
            <a:prstDash val="solid"/>
            <a:round/>
            <a:headEnd type="none" w="med" len="med"/>
            <a:tailEnd type="triangle" w="med" len="med"/>
          </a:ln>
        </p:spPr>
      </p:cxnSp>
      <p:cxnSp>
        <p:nvCxnSpPr>
          <p:cNvPr id="107" name="Google Shape;107;p19"/>
          <p:cNvCxnSpPr/>
          <p:nvPr/>
        </p:nvCxnSpPr>
        <p:spPr>
          <a:xfrm flipH="1">
            <a:off x="5253950" y="2572475"/>
            <a:ext cx="955500" cy="207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3" name="Google Shape;113;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4" name="Google Shape;114;p20"/>
          <p:cNvPicPr preferRelativeResize="0"/>
          <p:nvPr/>
        </p:nvPicPr>
        <p:blipFill>
          <a:blip r:embed="rId3">
            <a:alphaModFix/>
          </a:blip>
          <a:stretch>
            <a:fillRect/>
          </a:stretch>
        </p:blipFill>
        <p:spPr>
          <a:xfrm>
            <a:off x="0" y="0"/>
            <a:ext cx="3822599" cy="5184751"/>
          </a:xfrm>
          <a:prstGeom prst="rect">
            <a:avLst/>
          </a:prstGeom>
          <a:noFill/>
          <a:ln>
            <a:noFill/>
          </a:ln>
        </p:spPr>
      </p:pic>
      <p:pic>
        <p:nvPicPr>
          <p:cNvPr id="115" name="Google Shape;115;p20"/>
          <p:cNvPicPr preferRelativeResize="0"/>
          <p:nvPr/>
        </p:nvPicPr>
        <p:blipFill>
          <a:blip r:embed="rId4">
            <a:alphaModFix/>
          </a:blip>
          <a:stretch>
            <a:fillRect/>
          </a:stretch>
        </p:blipFill>
        <p:spPr>
          <a:xfrm>
            <a:off x="5321400" y="0"/>
            <a:ext cx="38226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19"/>
        <p:cNvGrpSpPr/>
        <p:nvPr/>
      </p:nvGrpSpPr>
      <p:grpSpPr>
        <a:xfrm>
          <a:off x="0" y="0"/>
          <a:ext cx="0" cy="0"/>
          <a:chOff x="0" y="0"/>
          <a:chExt cx="0" cy="0"/>
        </a:xfrm>
      </p:grpSpPr>
      <p:sp>
        <p:nvSpPr>
          <p:cNvPr id="120" name="Google Shape;120;p2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1" name="Google Shape;121;p2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2" name="Google Shape;122;p21"/>
          <p:cNvPicPr preferRelativeResize="0"/>
          <p:nvPr/>
        </p:nvPicPr>
        <p:blipFill>
          <a:blip r:embed="rId3">
            <a:alphaModFix/>
          </a:blip>
          <a:stretch>
            <a:fillRect/>
          </a:stretch>
        </p:blipFill>
        <p:spPr>
          <a:xfrm>
            <a:off x="0" y="0"/>
            <a:ext cx="3822599" cy="5184751"/>
          </a:xfrm>
          <a:prstGeom prst="rect">
            <a:avLst/>
          </a:prstGeom>
          <a:noFill/>
          <a:ln>
            <a:noFill/>
          </a:ln>
        </p:spPr>
      </p:pic>
      <p:pic>
        <p:nvPicPr>
          <p:cNvPr id="123" name="Google Shape;123;p21"/>
          <p:cNvPicPr preferRelativeResize="0"/>
          <p:nvPr/>
        </p:nvPicPr>
        <p:blipFill>
          <a:blip r:embed="rId4">
            <a:alphaModFix/>
          </a:blip>
          <a:stretch>
            <a:fillRect/>
          </a:stretch>
        </p:blipFill>
        <p:spPr>
          <a:xfrm>
            <a:off x="5321400" y="0"/>
            <a:ext cx="3822600" cy="5143500"/>
          </a:xfrm>
          <a:prstGeom prst="rect">
            <a:avLst/>
          </a:prstGeom>
          <a:noFill/>
          <a:ln>
            <a:noFill/>
          </a:ln>
        </p:spPr>
      </p:pic>
      <p:sp>
        <p:nvSpPr>
          <p:cNvPr id="124" name="Google Shape;124;p21"/>
          <p:cNvSpPr/>
          <p:nvPr/>
        </p:nvSpPr>
        <p:spPr>
          <a:xfrm>
            <a:off x="1849425" y="361350"/>
            <a:ext cx="5610300" cy="44208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543</Words>
  <Application>Microsoft Macintosh PowerPoint</Application>
  <PresentationFormat>On-screen Show (16:9)</PresentationFormat>
  <Paragraphs>25</Paragraphs>
  <Slides>13</Slides>
  <Notes>13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13</vt:i4>
      </vt:variant>
    </vt:vector>
  </HeadingPairs>
  <TitlesOfParts>
    <vt:vector size="15" baseType="lpstr">
      <vt:lpstr>Arial</vt:lpstr>
      <vt:lpstr>Simple Light</vt:lpstr>
      <vt:lpstr>Convergent Evolution </vt:lpstr>
      <vt:lpstr>PowerPoint Presentation</vt:lpstr>
      <vt:lpstr>What is Convergent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eat bugs? </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Convergent Evolution </dc:title>
  <cp:lastModifiedBy>Microsoft Office User</cp:lastModifiedBy>
  <cp:revision>1</cp:revision>
  <dcterms:modified xsi:type="dcterms:W3CDTF">2023-08-25T18:14:33Z</dcterms:modified>
</cp:coreProperties>
</file>