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8" r:id="rId5"/>
    <p:sldId id="260" r:id="rId6"/>
    <p:sldId id="268" r:id="rId7"/>
    <p:sldId id="271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8AFBE-EC2A-439F-B29C-22773D71392E}" v="353" dt="2023-09-01T02:37:55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3" autoAdjust="0"/>
    <p:restoredTop sz="73346" autoAdjust="0"/>
  </p:normalViewPr>
  <p:slideViewPr>
    <p:cSldViewPr snapToGrid="0">
      <p:cViewPr varScale="1">
        <p:scale>
          <a:sx n="47" d="100"/>
          <a:sy n="47" d="100"/>
        </p:scale>
        <p:origin x="1332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-570"/>
    </p:cViewPr>
  </p:notesTextViewPr>
  <p:notesViewPr>
    <p:cSldViewPr snapToGrid="0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9/18/2023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9/18/2023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nationalgeographic.org/resource/carnivores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phytologist.org/blog/turning-defence-into-a-carnivorous-offence-in-the-cape-sundew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rnivorousplantresource.com/the-plants/north-american-pitcher-plant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question</a:t>
            </a:r>
          </a:p>
          <a:p>
            <a:r>
              <a:rPr lang="en-US" dirty="0"/>
              <a:t>Have students take stances. They can choose sides of the room one side carnivore one predator and the middle of the room is both.</a:t>
            </a:r>
          </a:p>
          <a:p>
            <a:r>
              <a:rPr lang="en-US" dirty="0"/>
              <a:t>Ask students to define and describe the differences of carnivore and predator.</a:t>
            </a:r>
          </a:p>
          <a:p>
            <a:endParaRPr lang="en-US" dirty="0"/>
          </a:p>
          <a:p>
            <a:r>
              <a:rPr lang="en-US" dirty="0"/>
              <a:t>Teacher Information:</a:t>
            </a:r>
          </a:p>
          <a:p>
            <a:r>
              <a:rPr lang="en-US" dirty="0">
                <a:hlinkClick r:id="rId3"/>
              </a:rPr>
              <a:t>Carnivores (nationalgeographic.org)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explain and provide examples of convergent evolution. Expect answers such as the development of wings for flight (butterfly, bat, bird) or fins/flippers for swimming (whale, shark, fish—modified penguin, turtle)</a:t>
            </a:r>
          </a:p>
          <a:p>
            <a:endParaRPr lang="en-US" dirty="0"/>
          </a:p>
          <a:p>
            <a:r>
              <a:rPr lang="en-US" dirty="0"/>
              <a:t>Explain that carnivorous plant potentially evolved due to the lack of nitrogen and phosphorous in the soil, thus sought another means of acquiring those nutrients.</a:t>
            </a:r>
          </a:p>
          <a:p>
            <a:endParaRPr lang="en-US" dirty="0"/>
          </a:p>
          <a:p>
            <a:r>
              <a:rPr lang="en-US" dirty="0"/>
              <a:t>Review the article linked for additional talking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11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Teacher Background talking points:</a:t>
            </a:r>
          </a:p>
          <a:p>
            <a:r>
              <a:rPr lang="en-US" dirty="0">
                <a:hlinkClick r:id="rId3"/>
              </a:rPr>
              <a:t>Turning defence into a carnivorous offence in the Cape sundew | New Phyt blog (newphytologist.org)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1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Resource: </a:t>
            </a:r>
            <a:r>
              <a:rPr lang="en-US" dirty="0">
                <a:hlinkClick r:id="rId3"/>
              </a:rPr>
              <a:t>North American Pitcher Plant (Sarracenia) - Carnivorous Plant Resource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2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dirty="0"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tificamerican.com/article/how-plants-evolved-into-carnivor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gjHv8Z48Fl4?si=yV1We0rBmpvjzgA9" TargetMode="External"/><Relationship Id="rId5" Type="http://schemas.openxmlformats.org/officeDocument/2006/relationships/hyperlink" Target="https://youtu.be/hMNNj_KNq-o?si=EOFFGrwQw6ik9GF0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youtu.be/Ytjpi7r18eo?si=NAd9rR69VXe_VtT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857" y="276087"/>
            <a:ext cx="4879118" cy="1183566"/>
          </a:xfrm>
        </p:spPr>
        <p:txBody>
          <a:bodyPr>
            <a:normAutofit/>
          </a:bodyPr>
          <a:lstStyle/>
          <a:p>
            <a:r>
              <a:rPr lang="en-US" dirty="0"/>
              <a:t>Amazing Attributes of Carnivorous Plants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80832" y="5069221"/>
            <a:ext cx="4394208" cy="1305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217" y="276087"/>
            <a:ext cx="10400043" cy="1183566"/>
          </a:xfrm>
        </p:spPr>
        <p:txBody>
          <a:bodyPr/>
          <a:lstStyle/>
          <a:p>
            <a:r>
              <a:rPr lang="fr-FR" b="1" dirty="0"/>
              <a:t>Are </a:t>
            </a:r>
            <a:r>
              <a:rPr lang="fr-FR" b="1" dirty="0" err="1"/>
              <a:t>carnivorous</a:t>
            </a:r>
            <a:r>
              <a:rPr lang="fr-FR" b="1" dirty="0">
                <a:ea typeface="+mj-lt"/>
                <a:cs typeface="+mj-lt"/>
              </a:rPr>
              <a:t> </a:t>
            </a:r>
            <a:r>
              <a:rPr lang="fr-FR" b="1" dirty="0"/>
              <a:t>plants carnivores, </a:t>
            </a:r>
            <a:r>
              <a:rPr lang="fr-FR" b="1" dirty="0" err="1"/>
              <a:t>predators</a:t>
            </a:r>
            <a:r>
              <a:rPr lang="fr-FR" b="1" dirty="0"/>
              <a:t>, or </a:t>
            </a:r>
            <a:r>
              <a:rPr lang="fr-FR" b="1" dirty="0" err="1"/>
              <a:t>both</a:t>
            </a:r>
            <a:r>
              <a:rPr lang="fr-FR" b="1" dirty="0"/>
              <a:t>?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E5479-3439-3ECE-E9A2-AE4FD3F92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classifies a carnivore?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10185" indent="-210185"/>
            <a:r>
              <a:rPr lang="en-US" dirty="0"/>
              <a:t>Eats meat</a:t>
            </a:r>
          </a:p>
          <a:p>
            <a:pPr marL="210185" indent="-210185"/>
            <a:endParaRPr lang="en-US" dirty="0"/>
          </a:p>
          <a:p>
            <a:pPr marL="210185" indent="-210185"/>
            <a:endParaRPr lang="en-US" dirty="0"/>
          </a:p>
          <a:p>
            <a:pPr marL="210185" indent="-210185"/>
            <a:r>
              <a:rPr lang="en-US" dirty="0"/>
              <a:t>Hunts prey</a:t>
            </a:r>
          </a:p>
        </p:txBody>
      </p:sp>
      <p:pic>
        <p:nvPicPr>
          <p:cNvPr id="7" name="Content Placeholder 6" descr="Different types of carnivorous plant traps&#10;&#10;Description automatically generated">
            <a:extLst>
              <a:ext uri="{FF2B5EF4-FFF2-40B4-BE49-F238E27FC236}">
                <a16:creationId xmlns:a16="http://schemas.microsoft.com/office/drawing/2014/main" id="{1876A9F9-888D-57FC-F2C1-2781F46292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83629" y="2587217"/>
            <a:ext cx="6726766" cy="336943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2856D7-3837-397E-005C-08EBA41A33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79248" y="2824480"/>
            <a:ext cx="4610100" cy="823912"/>
          </a:xfrm>
        </p:spPr>
        <p:txBody>
          <a:bodyPr/>
          <a:lstStyle/>
          <a:p>
            <a:r>
              <a:rPr lang="en-US" dirty="0"/>
              <a:t>What is a predator?</a:t>
            </a:r>
          </a:p>
        </p:txBody>
      </p:sp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550" y="276087"/>
            <a:ext cx="9371949" cy="1183566"/>
          </a:xfrm>
        </p:spPr>
        <p:txBody>
          <a:bodyPr>
            <a:normAutofit/>
          </a:bodyPr>
          <a:lstStyle/>
          <a:p>
            <a:r>
              <a:rPr lang="en-US" sz="4000" b="1" dirty="0"/>
              <a:t>Plants evolved into carnivores...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10185" indent="-210185"/>
            <a:endParaRPr lang="en-US" dirty="0"/>
          </a:p>
          <a:p>
            <a:pPr marL="0" indent="0">
              <a:buNone/>
            </a:pPr>
            <a:r>
              <a:rPr lang="en-US" sz="3000" b="1" dirty="0"/>
              <a:t>Convergent Evolution</a:t>
            </a:r>
          </a:p>
          <a:p>
            <a:pPr marL="210185" indent="-210185"/>
            <a:r>
              <a:rPr lang="en-US" dirty="0"/>
              <a:t>Nutrient scarce soil (minimal Phosphorous and Nitrogen)</a:t>
            </a:r>
          </a:p>
          <a:p>
            <a:pPr marL="438785" lvl="1" indent="-154940"/>
            <a:r>
              <a:rPr lang="en-US" dirty="0"/>
              <a:t>Digestive fluid proteins</a:t>
            </a:r>
          </a:p>
          <a:p>
            <a:pPr marL="438785" lvl="1" indent="-154940"/>
            <a:r>
              <a:rPr lang="en-US" dirty="0"/>
              <a:t>Catching insects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14F0C8-08C5-C7EB-5D8F-24FA50C7F684}"/>
              </a:ext>
            </a:extLst>
          </p:cNvPr>
          <p:cNvSpPr txBox="1"/>
          <p:nvPr/>
        </p:nvSpPr>
        <p:spPr>
          <a:xfrm>
            <a:off x="432955" y="5962402"/>
            <a:ext cx="58015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How Plants Evolved into Carnivores - Scientific American</a:t>
            </a:r>
            <a:endParaRPr lang="en-US"/>
          </a:p>
        </p:txBody>
      </p:sp>
      <p:pic>
        <p:nvPicPr>
          <p:cNvPr id="30" name="Content Placeholder 29" descr="Carnivorous Plant Diversity and Evolution: Part 1 – An introduction to ...">
            <a:extLst>
              <a:ext uri="{FF2B5EF4-FFF2-40B4-BE49-F238E27FC236}">
                <a16:creationId xmlns:a16="http://schemas.microsoft.com/office/drawing/2014/main" id="{C8C2E30C-4D33-6E68-BDC7-CDEB7E0B6F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521273" y="430893"/>
            <a:ext cx="4234238" cy="5951689"/>
          </a:xfrm>
        </p:spPr>
      </p:pic>
    </p:spTree>
    <p:extLst>
      <p:ext uri="{BB962C8B-B14F-4D97-AF65-F5344CB8AC3E}">
        <p14:creationId xmlns:p14="http://schemas.microsoft.com/office/powerpoint/2010/main" val="65989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defense </a:t>
            </a:r>
            <a:r>
              <a:rPr lang="en-US" dirty="0"/>
              <a:t>and </a:t>
            </a:r>
            <a:r>
              <a:rPr lang="en-US" b="1" dirty="0"/>
              <a:t>offense </a:t>
            </a:r>
            <a:r>
              <a:rPr lang="en-US" dirty="0"/>
              <a:t>of carnivorous plants.</a:t>
            </a:r>
          </a:p>
        </p:txBody>
      </p:sp>
      <p:pic>
        <p:nvPicPr>
          <p:cNvPr id="3" name="Picture 2" descr="A diagram of venus flytrap&#10;&#10;Description automatically generated">
            <a:extLst>
              <a:ext uri="{FF2B5EF4-FFF2-40B4-BE49-F238E27FC236}">
                <a16:creationId xmlns:a16="http://schemas.microsoft.com/office/drawing/2014/main" id="{A13FA660-4A0E-C584-4025-894FAD010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39" b="-500"/>
          <a:stretch/>
        </p:blipFill>
        <p:spPr>
          <a:xfrm>
            <a:off x="7482114" y="3585755"/>
            <a:ext cx="2623088" cy="2432115"/>
          </a:xfrm>
          <a:prstGeom prst="rect">
            <a:avLst/>
          </a:prstGeom>
        </p:spPr>
      </p:pic>
      <p:pic>
        <p:nvPicPr>
          <p:cNvPr id="4" name="Picture 3" descr="A close-up of a plant&#10;&#10;Description automatically generated">
            <a:extLst>
              <a:ext uri="{FF2B5EF4-FFF2-40B4-BE49-F238E27FC236}">
                <a16:creationId xmlns:a16="http://schemas.microsoft.com/office/drawing/2014/main" id="{4568CF5B-A758-3A22-F75A-7224DE4FE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63" y="3508976"/>
            <a:ext cx="3964818" cy="2585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1AC93-0CCE-CF86-BC11-89187BB9AF29}"/>
              </a:ext>
            </a:extLst>
          </p:cNvPr>
          <p:cNvSpPr txBox="1"/>
          <p:nvPr/>
        </p:nvSpPr>
        <p:spPr>
          <a:xfrm>
            <a:off x="1628019" y="2510971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5"/>
              </a:rPr>
              <a:t>https://youtu.be/hMNNj_KNq-o?si=EOFFGrwQw6ik9GF0</a:t>
            </a:r>
            <a:r>
              <a:rPr lang="en-US" dirty="0"/>
              <a:t> 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F6044-023F-1202-09F1-DFCE6C783623}"/>
              </a:ext>
            </a:extLst>
          </p:cNvPr>
          <p:cNvSpPr txBox="1"/>
          <p:nvPr/>
        </p:nvSpPr>
        <p:spPr>
          <a:xfrm>
            <a:off x="7554686" y="266821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6"/>
              </a:rPr>
              <a:t>https://youtu.be/gjHv8Z48Fl4?si=yV1We0rBmpvjzgA9</a:t>
            </a:r>
            <a:r>
              <a:rPr lang="en-US" dirty="0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Pitfalls of pitcher plants</a:t>
            </a:r>
          </a:p>
        </p:txBody>
      </p:sp>
      <p:pic>
        <p:nvPicPr>
          <p:cNvPr id="5" name="Content Placeholder 4" descr="Image result for pitcher plant images">
            <a:extLst>
              <a:ext uri="{FF2B5EF4-FFF2-40B4-BE49-F238E27FC236}">
                <a16:creationId xmlns:a16="http://schemas.microsoft.com/office/drawing/2014/main" id="{63DD0A00-9009-9B21-7A49-183D02759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3712" y="734446"/>
            <a:ext cx="3547835" cy="473936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One way in </a:t>
            </a:r>
          </a:p>
          <a:p>
            <a:r>
              <a:rPr lang="en-US" dirty="0"/>
              <a:t>Insects enter and stay</a:t>
            </a:r>
          </a:p>
          <a:p>
            <a:endParaRPr lang="en-US" dirty="0"/>
          </a:p>
          <a:p>
            <a:r>
              <a:rPr lang="en-US" dirty="0">
                <a:ea typeface="+mn-lt"/>
                <a:cs typeface="+mn-lt"/>
                <a:hlinkClick r:id="rId4"/>
              </a:rPr>
              <a:t>https://youtu.be/Ytjpi7r18eo?si=NAd9rR69VXe_VtTo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4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EC9E49B7-4EF5-484D-A5C3-E44E8A0091EA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18307F-863E-465D-9426-B14DA0CBD25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74F6EFD-5A76-4C77-A0A3-4BA9EAEE14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F2847D-96C7-4634-93AB-D232DDB6E5E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289</Words>
  <Application>Microsoft Office PowerPoint</Application>
  <PresentationFormat>Widescreen</PresentationFormat>
  <Paragraphs>43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Corbel</vt:lpstr>
      <vt:lpstr>Custom</vt:lpstr>
      <vt:lpstr>Amazing Attributes of Carnivorous Plants</vt:lpstr>
      <vt:lpstr>Are carnivorous plants carnivores, predators, or both?</vt:lpstr>
      <vt:lpstr>Plants evolved into carnivores...</vt:lpstr>
      <vt:lpstr>The defense and offense of carnivorous plants.</vt:lpstr>
      <vt:lpstr>Pitfalls of pitcher plants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Kenny</dc:creator>
  <cp:lastModifiedBy>Timothy Makovec</cp:lastModifiedBy>
  <cp:revision>172</cp:revision>
  <dcterms:created xsi:type="dcterms:W3CDTF">2023-09-01T01:54:28Z</dcterms:created>
  <dcterms:modified xsi:type="dcterms:W3CDTF">2023-09-18T18:47:03Z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