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flickr.com/photos/birdseyeview/11534731323" TargetMode="External"/><Relationship Id="rId3" Type="http://schemas.openxmlformats.org/officeDocument/2006/relationships/hyperlink" Target="https://www.flickr.com/photos/archun25/49417778401/" TargetMode="External"/><Relationship Id="rId7"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genteyold.com/las-10-plantas-mas-raras-del-mundo/" TargetMode="External"/><Relationship Id="rId5" Type="http://schemas.openxmlformats.org/officeDocument/2006/relationships/image" Target="../media/image2.jpg"/><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s://www.publicdomainpictures.net/view-image.php?image=339574&amp;picture=jatte-anteater" TargetMode="External"/><Relationship Id="rId3" Type="http://schemas.openxmlformats.org/officeDocument/2006/relationships/hyperlink" Target="https://www.publicdomainpictures.net/en/view-image.php?image=175359&amp;picture=jaguar-resting" TargetMode="External"/><Relationship Id="rId7" Type="http://schemas.openxmlformats.org/officeDocument/2006/relationships/hyperlink" Target="https://pxhere.com/en/photo/1369866" TargetMode="External"/><Relationship Id="rId12"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hyperlink" Target="https://www.flickr.com/photos/ucumari/863842911" TargetMode="External"/><Relationship Id="rId5" Type="http://schemas.openxmlformats.org/officeDocument/2006/relationships/hyperlink" Target="https://www.flickr.com/photos/61181002@N00/12556054463" TargetMode="External"/><Relationship Id="rId10" Type="http://schemas.openxmlformats.org/officeDocument/2006/relationships/image" Target="../media/image8.jpg"/><Relationship Id="rId4" Type="http://schemas.openxmlformats.org/officeDocument/2006/relationships/image" Target="../media/image5.jpg"/><Relationship Id="rId9" Type="http://schemas.openxmlformats.org/officeDocument/2006/relationships/hyperlink" Target="http://www.flickr.com/photos/instigator21/535664913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Valdivian_temperate_rainforest.JPG"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s://southafricatoday.net/environment/world-rainforest-day-the-worlds-great-rainforests/" TargetMode="Externa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pictures_of_england/5842201774"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pixabay.com/en/water-lilies-water-aquatic-plant-754386/" TargetMode="External"/><Relationship Id="rId5" Type="http://schemas.openxmlformats.org/officeDocument/2006/relationships/image" Target="../media/image14.jp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hotos/cactus-plant-green-nature-765519/"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goalfinder/6951382509"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s://courses.lumenlearning.com/boundless-chemistry/chapter/use-of-isotopes/" TargetMode="Externa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openbooks.lib.msu.edu/isb202/chapter/nutrient-cycling-and-systems-thinking/"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www.flickr.com/photos/archun25/49417778401/" TargetMode="External"/><Relationship Id="rId7" Type="http://schemas.openxmlformats.org/officeDocument/2006/relationships/hyperlink" Target="https://pixabay.com/en/pitcher-hdr-carnivorous-plant-plant-123345/"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www.public-domain-image.com/free-images/flora-plants/carnivorous-plants/attachment/carnivorous-plants" TargetMode="External"/><Relationship Id="rId4" Type="http://schemas.openxmlformats.org/officeDocument/2006/relationships/image" Target="../media/image22.jpg"/><Relationship Id="rId9" Type="http://schemas.openxmlformats.org/officeDocument/2006/relationships/hyperlink" Target="http://www.flickr.com/photos/richardsinyem/128207029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4E3B-447C-45E2-8038-0268C67AC366}"/>
              </a:ext>
            </a:extLst>
          </p:cNvPr>
          <p:cNvSpPr>
            <a:spLocks noGrp="1"/>
          </p:cNvSpPr>
          <p:nvPr>
            <p:ph type="ctrTitle"/>
          </p:nvPr>
        </p:nvSpPr>
        <p:spPr>
          <a:xfrm>
            <a:off x="1334789" y="153337"/>
            <a:ext cx="7766936" cy="1646302"/>
          </a:xfrm>
        </p:spPr>
        <p:txBody>
          <a:bodyPr/>
          <a:lstStyle/>
          <a:p>
            <a:r>
              <a:rPr lang="en-US" dirty="0"/>
              <a:t>Plants are Cool</a:t>
            </a:r>
          </a:p>
        </p:txBody>
      </p:sp>
      <p:pic>
        <p:nvPicPr>
          <p:cNvPr id="5" name="Picture 4">
            <a:extLst>
              <a:ext uri="{FF2B5EF4-FFF2-40B4-BE49-F238E27FC236}">
                <a16:creationId xmlns:a16="http://schemas.microsoft.com/office/drawing/2014/main" id="{B7FFC069-DADB-46A5-B5DB-AC2525FBFA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53933" y="2169797"/>
            <a:ext cx="4492487" cy="2996454"/>
          </a:xfrm>
          <a:prstGeom prst="rect">
            <a:avLst/>
          </a:prstGeom>
        </p:spPr>
      </p:pic>
      <p:sp>
        <p:nvSpPr>
          <p:cNvPr id="6" name="TextBox 5">
            <a:extLst>
              <a:ext uri="{FF2B5EF4-FFF2-40B4-BE49-F238E27FC236}">
                <a16:creationId xmlns:a16="http://schemas.microsoft.com/office/drawing/2014/main" id="{A06C606B-0557-4B6F-98CC-2A5F3EAC41F3}"/>
              </a:ext>
            </a:extLst>
          </p:cNvPr>
          <p:cNvSpPr txBox="1"/>
          <p:nvPr/>
        </p:nvSpPr>
        <p:spPr>
          <a:xfrm>
            <a:off x="1219200" y="6809545"/>
            <a:ext cx="4492487" cy="230832"/>
          </a:xfrm>
          <a:prstGeom prst="rect">
            <a:avLst/>
          </a:prstGeom>
          <a:noFill/>
        </p:spPr>
        <p:txBody>
          <a:bodyPr wrap="square" rtlCol="0">
            <a:spAutoFit/>
          </a:bodyPr>
          <a:lstStyle/>
          <a:p>
            <a:r>
              <a:rPr lang="en-US" sz="900">
                <a:hlinkClick r:id="rId3" tooltip="https://www.flickr.com/photos/archun25/49417778401/"/>
              </a:rPr>
              <a:t>This Photo</a:t>
            </a:r>
            <a:r>
              <a:rPr lang="en-US" sz="900"/>
              <a:t> by Unknown Author is licensed under </a:t>
            </a:r>
            <a:r>
              <a:rPr lang="en-US" sz="900">
                <a:hlinkClick r:id="rId4" tooltip="https://creativecommons.org/licenses/by-nc-sa/3.0/"/>
              </a:rPr>
              <a:t>CC BY-SA-NC</a:t>
            </a:r>
            <a:endParaRPr lang="en-US" sz="900"/>
          </a:p>
        </p:txBody>
      </p:sp>
      <p:pic>
        <p:nvPicPr>
          <p:cNvPr id="8" name="Picture 7">
            <a:extLst>
              <a:ext uri="{FF2B5EF4-FFF2-40B4-BE49-F238E27FC236}">
                <a16:creationId xmlns:a16="http://schemas.microsoft.com/office/drawing/2014/main" id="{5757EC66-49A8-4EBC-A176-09F6F2BC806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454346" y="2167516"/>
            <a:ext cx="4492487" cy="2998735"/>
          </a:xfrm>
          <a:prstGeom prst="rect">
            <a:avLst/>
          </a:prstGeom>
        </p:spPr>
      </p:pic>
      <p:pic>
        <p:nvPicPr>
          <p:cNvPr id="11" name="Picture 10">
            <a:extLst>
              <a:ext uri="{FF2B5EF4-FFF2-40B4-BE49-F238E27FC236}">
                <a16:creationId xmlns:a16="http://schemas.microsoft.com/office/drawing/2014/main" id="{18F5A710-F35F-4475-B870-182D094FFC2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87951" y="2167516"/>
            <a:ext cx="2293675" cy="2998735"/>
          </a:xfrm>
          <a:prstGeom prst="rect">
            <a:avLst/>
          </a:prstGeom>
        </p:spPr>
      </p:pic>
    </p:spTree>
    <p:extLst>
      <p:ext uri="{BB962C8B-B14F-4D97-AF65-F5344CB8AC3E}">
        <p14:creationId xmlns:p14="http://schemas.microsoft.com/office/powerpoint/2010/main" val="284498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4D4E-1EE0-4735-81A5-4ED4F7BFDE46}"/>
              </a:ext>
            </a:extLst>
          </p:cNvPr>
          <p:cNvSpPr>
            <a:spLocks noGrp="1"/>
          </p:cNvSpPr>
          <p:nvPr>
            <p:ph type="title"/>
          </p:nvPr>
        </p:nvSpPr>
        <p:spPr/>
        <p:txBody>
          <a:bodyPr/>
          <a:lstStyle/>
          <a:p>
            <a:r>
              <a:rPr lang="en-US" dirty="0"/>
              <a:t>Standards</a:t>
            </a:r>
          </a:p>
        </p:txBody>
      </p:sp>
      <p:sp>
        <p:nvSpPr>
          <p:cNvPr id="6" name="Rectangle 5">
            <a:extLst>
              <a:ext uri="{FF2B5EF4-FFF2-40B4-BE49-F238E27FC236}">
                <a16:creationId xmlns:a16="http://schemas.microsoft.com/office/drawing/2014/main" id="{85371989-D6FA-4D2C-B889-57238436955D}"/>
              </a:ext>
            </a:extLst>
          </p:cNvPr>
          <p:cNvSpPr>
            <a:spLocks noChangeArrowheads="1"/>
          </p:cNvSpPr>
          <p:nvPr/>
        </p:nvSpPr>
        <p:spPr bwMode="auto">
          <a:xfrm>
            <a:off x="677334" y="1930400"/>
            <a:ext cx="11062481"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SC.8.L.18.1 </a:t>
            </a:r>
            <a:r>
              <a:rPr kumimoji="0" lang="en-US" altLang="en-US" sz="28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Describe and investigate the process of photosynthesis, such as the role of light, carbon dioxide, water and chlorophyll; production of food; release of oxygen</a:t>
            </a:r>
            <a:endParaRPr kumimoji="0" lang="en-US" altLang="en-US" sz="2800" b="0" i="0" u="none" strike="noStrike" cap="none" normalizeH="0" baseline="0" dirty="0">
              <a:ln>
                <a:noFill/>
              </a:ln>
              <a:solidFill>
                <a:schemeClr val="accent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 Describe and investigate how cellular respiration breaks down food to provide energy and releases carbon dioxide. </a:t>
            </a:r>
            <a:endParaRPr kumimoji="0" lang="en-US" altLang="en-US" sz="2800" b="0" i="0" u="none" strike="noStrike" cap="none" normalizeH="0" baseline="0" dirty="0">
              <a:ln>
                <a:noFill/>
              </a:ln>
              <a:solidFill>
                <a:schemeClr val="accent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0" name="Picture 7">
            <a:extLst>
              <a:ext uri="{FF2B5EF4-FFF2-40B4-BE49-F238E27FC236}">
                <a16:creationId xmlns:a16="http://schemas.microsoft.com/office/drawing/2014/main" id="{FC6EA94B-EA14-4D2C-925F-1FCEE90BD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589" y="609600"/>
            <a:ext cx="1798638" cy="12715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41077FB-CBD3-4068-BB19-E02303C72232}"/>
              </a:ext>
            </a:extLst>
          </p:cNvPr>
          <p:cNvSpPr>
            <a:spLocks noChangeArrowheads="1"/>
          </p:cNvSpPr>
          <p:nvPr/>
        </p:nvSpPr>
        <p:spPr bwMode="auto">
          <a:xfrm>
            <a:off x="677334" y="4360460"/>
            <a:ext cx="1152207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SC.8.L.18.2</a:t>
            </a:r>
            <a:r>
              <a:rPr kumimoji="0" lang="en-US" altLang="en-US" sz="28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 Construct a scientific model of the carbon cycle to show how matter and energy are continuously transferred within and between organisms and their physical environment.</a:t>
            </a:r>
            <a:endParaRPr kumimoji="0" lang="en-US" altLang="en-US" sz="2800" b="0" i="0" u="none" strike="noStrike" cap="none" normalizeH="0" baseline="0" dirty="0">
              <a:ln>
                <a:noFill/>
              </a:ln>
              <a:solidFill>
                <a:schemeClr val="accent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SC.8.L.18.4</a:t>
            </a:r>
            <a:r>
              <a:rPr kumimoji="0" lang="en-US" altLang="en-US" sz="28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 Cite evidence that living systems follow the Laws of Conservation of Mass </a:t>
            </a:r>
            <a:endParaRPr kumimoji="0" lang="en-US" altLang="en-US" sz="2800" b="0" i="0" u="none" strike="noStrike" cap="none" normalizeH="0" baseline="0" dirty="0">
              <a:ln>
                <a:noFill/>
              </a:ln>
              <a:solidFill>
                <a:schemeClr val="accent1"/>
              </a:solidFill>
              <a:effectLst/>
              <a:latin typeface="Arial" panose="020B0604020202020204" pitchFamily="34" charset="0"/>
            </a:endParaRPr>
          </a:p>
        </p:txBody>
      </p:sp>
    </p:spTree>
    <p:extLst>
      <p:ext uri="{BB962C8B-B14F-4D97-AF65-F5344CB8AC3E}">
        <p14:creationId xmlns:p14="http://schemas.microsoft.com/office/powerpoint/2010/main" val="143070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E5BC-7D4C-44DD-8677-A6B0C6DF9C54}"/>
              </a:ext>
            </a:extLst>
          </p:cNvPr>
          <p:cNvSpPr>
            <a:spLocks noGrp="1"/>
          </p:cNvSpPr>
          <p:nvPr>
            <p:ph type="title"/>
          </p:nvPr>
        </p:nvSpPr>
        <p:spPr/>
        <p:txBody>
          <a:bodyPr/>
          <a:lstStyle/>
          <a:p>
            <a:r>
              <a:rPr lang="en-US" dirty="0"/>
              <a:t>When you go to the amazon this is what people want to see……</a:t>
            </a:r>
          </a:p>
        </p:txBody>
      </p:sp>
      <p:pic>
        <p:nvPicPr>
          <p:cNvPr id="5" name="Content Placeholder 4">
            <a:extLst>
              <a:ext uri="{FF2B5EF4-FFF2-40B4-BE49-F238E27FC236}">
                <a16:creationId xmlns:a16="http://schemas.microsoft.com/office/drawing/2014/main" id="{4C0D3E68-CF6A-467F-B79D-3EDD855746E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99149" y="1930400"/>
            <a:ext cx="3501321" cy="2357921"/>
          </a:xfrm>
        </p:spPr>
      </p:pic>
      <p:pic>
        <p:nvPicPr>
          <p:cNvPr id="7" name="Picture 6">
            <a:extLst>
              <a:ext uri="{FF2B5EF4-FFF2-40B4-BE49-F238E27FC236}">
                <a16:creationId xmlns:a16="http://schemas.microsoft.com/office/drawing/2014/main" id="{980AD882-2A2D-4088-B19A-F328887C70F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21426" y="1930400"/>
            <a:ext cx="3588447" cy="2393466"/>
          </a:xfrm>
          <a:prstGeom prst="rect">
            <a:avLst/>
          </a:prstGeom>
        </p:spPr>
      </p:pic>
      <p:pic>
        <p:nvPicPr>
          <p:cNvPr id="10" name="Picture 9">
            <a:extLst>
              <a:ext uri="{FF2B5EF4-FFF2-40B4-BE49-F238E27FC236}">
                <a16:creationId xmlns:a16="http://schemas.microsoft.com/office/drawing/2014/main" id="{48774C51-DB42-49BF-B8C2-78010BAC0E1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130829" y="1942720"/>
            <a:ext cx="3553239" cy="2368826"/>
          </a:xfrm>
          <a:prstGeom prst="rect">
            <a:avLst/>
          </a:prstGeom>
        </p:spPr>
      </p:pic>
      <p:pic>
        <p:nvPicPr>
          <p:cNvPr id="12" name="Picture 11">
            <a:extLst>
              <a:ext uri="{FF2B5EF4-FFF2-40B4-BE49-F238E27FC236}">
                <a16:creationId xmlns:a16="http://schemas.microsoft.com/office/drawing/2014/main" id="{F3BE40CE-A25A-4DD9-A972-6AAE8153250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99148" y="4494592"/>
            <a:ext cx="3501321" cy="2229057"/>
          </a:xfrm>
          <a:prstGeom prst="rect">
            <a:avLst/>
          </a:prstGeom>
        </p:spPr>
      </p:pic>
      <p:pic>
        <p:nvPicPr>
          <p:cNvPr id="15" name="Picture 14">
            <a:extLst>
              <a:ext uri="{FF2B5EF4-FFF2-40B4-BE49-F238E27FC236}">
                <a16:creationId xmlns:a16="http://schemas.microsoft.com/office/drawing/2014/main" id="{21B9C325-F77C-4962-8199-E7CD99EC17C0}"/>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121426" y="4505636"/>
            <a:ext cx="3575196" cy="2218013"/>
          </a:xfrm>
          <a:prstGeom prst="rect">
            <a:avLst/>
          </a:prstGeom>
        </p:spPr>
      </p:pic>
      <p:pic>
        <p:nvPicPr>
          <p:cNvPr id="18" name="Picture 17">
            <a:extLst>
              <a:ext uri="{FF2B5EF4-FFF2-40B4-BE49-F238E27FC236}">
                <a16:creationId xmlns:a16="http://schemas.microsoft.com/office/drawing/2014/main" id="{3954DA05-9246-4D70-BEA5-8F3C08F7EB6E}"/>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8117579" y="4505636"/>
            <a:ext cx="3528546" cy="2218013"/>
          </a:xfrm>
          <a:prstGeom prst="rect">
            <a:avLst/>
          </a:prstGeom>
        </p:spPr>
      </p:pic>
    </p:spTree>
    <p:extLst>
      <p:ext uri="{BB962C8B-B14F-4D97-AF65-F5344CB8AC3E}">
        <p14:creationId xmlns:p14="http://schemas.microsoft.com/office/powerpoint/2010/main" val="96432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A5EE-5833-4027-81F2-CB4B14D9C895}"/>
              </a:ext>
            </a:extLst>
          </p:cNvPr>
          <p:cNvSpPr>
            <a:spLocks noGrp="1"/>
          </p:cNvSpPr>
          <p:nvPr>
            <p:ph type="title"/>
          </p:nvPr>
        </p:nvSpPr>
        <p:spPr/>
        <p:txBody>
          <a:bodyPr/>
          <a:lstStyle/>
          <a:p>
            <a:r>
              <a:rPr lang="en-US" dirty="0"/>
              <a:t>But this is what you get…….</a:t>
            </a:r>
            <a:br>
              <a:rPr lang="en-US" dirty="0"/>
            </a:br>
            <a:r>
              <a:rPr lang="en-US" dirty="0"/>
              <a:t>What do you notice, what do you see?</a:t>
            </a:r>
          </a:p>
        </p:txBody>
      </p:sp>
      <p:pic>
        <p:nvPicPr>
          <p:cNvPr id="5" name="Content Placeholder 4">
            <a:extLst>
              <a:ext uri="{FF2B5EF4-FFF2-40B4-BE49-F238E27FC236}">
                <a16:creationId xmlns:a16="http://schemas.microsoft.com/office/drawing/2014/main" id="{13E3E58B-F55D-45F9-A147-CEFFCBFC2F5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80081" y="2107579"/>
            <a:ext cx="5175249" cy="3881437"/>
          </a:xfrm>
        </p:spPr>
      </p:pic>
      <p:pic>
        <p:nvPicPr>
          <p:cNvPr id="10" name="Picture 9">
            <a:extLst>
              <a:ext uri="{FF2B5EF4-FFF2-40B4-BE49-F238E27FC236}">
                <a16:creationId xmlns:a16="http://schemas.microsoft.com/office/drawing/2014/main" id="{DFA6741E-678D-4075-889E-EA4489E6070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6000" y="2107579"/>
            <a:ext cx="5467350" cy="3881437"/>
          </a:xfrm>
          <a:prstGeom prst="rect">
            <a:avLst/>
          </a:prstGeom>
        </p:spPr>
      </p:pic>
    </p:spTree>
    <p:extLst>
      <p:ext uri="{BB962C8B-B14F-4D97-AF65-F5344CB8AC3E}">
        <p14:creationId xmlns:p14="http://schemas.microsoft.com/office/powerpoint/2010/main" val="371749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866B-83A3-432F-986B-E27374E5FEBB}"/>
              </a:ext>
            </a:extLst>
          </p:cNvPr>
          <p:cNvSpPr>
            <a:spLocks noGrp="1"/>
          </p:cNvSpPr>
          <p:nvPr>
            <p:ph type="title"/>
          </p:nvPr>
        </p:nvSpPr>
        <p:spPr>
          <a:xfrm>
            <a:off x="677333" y="171867"/>
            <a:ext cx="10799050" cy="1477327"/>
          </a:xfrm>
        </p:spPr>
        <p:txBody>
          <a:bodyPr>
            <a:normAutofit fontScale="90000"/>
          </a:bodyPr>
          <a:lstStyle/>
          <a:p>
            <a:r>
              <a:rPr lang="en-US" dirty="0"/>
              <a:t>Plants can’t run away, they don’t hide. They are always there for us to see.  They have special adaptations like…..</a:t>
            </a:r>
          </a:p>
        </p:txBody>
      </p:sp>
      <p:pic>
        <p:nvPicPr>
          <p:cNvPr id="5" name="Content Placeholder 4">
            <a:extLst>
              <a:ext uri="{FF2B5EF4-FFF2-40B4-BE49-F238E27FC236}">
                <a16:creationId xmlns:a16="http://schemas.microsoft.com/office/drawing/2014/main" id="{4995FD80-BB31-4F8A-9206-A77A26A448F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77333" y="1763991"/>
            <a:ext cx="3301797" cy="2816846"/>
          </a:xfrm>
        </p:spPr>
      </p:pic>
      <p:sp>
        <p:nvSpPr>
          <p:cNvPr id="7" name="TextBox 6">
            <a:extLst>
              <a:ext uri="{FF2B5EF4-FFF2-40B4-BE49-F238E27FC236}">
                <a16:creationId xmlns:a16="http://schemas.microsoft.com/office/drawing/2014/main" id="{1286B129-BA94-44CA-A3BC-4C5975B0877B}"/>
              </a:ext>
            </a:extLst>
          </p:cNvPr>
          <p:cNvSpPr txBox="1"/>
          <p:nvPr/>
        </p:nvSpPr>
        <p:spPr>
          <a:xfrm>
            <a:off x="571316" y="4858065"/>
            <a:ext cx="3301797" cy="1754326"/>
          </a:xfrm>
          <a:prstGeom prst="rect">
            <a:avLst/>
          </a:prstGeom>
          <a:noFill/>
        </p:spPr>
        <p:txBody>
          <a:bodyPr wrap="square" rtlCol="0">
            <a:spAutoFit/>
          </a:bodyPr>
          <a:lstStyle/>
          <a:p>
            <a:r>
              <a:rPr lang="en-US" dirty="0"/>
              <a:t>Bee orchid has a petal that looks like a species of bee.  The male bees think and they come to the orchid.  While they are moving around they pollinate the flower. </a:t>
            </a:r>
          </a:p>
        </p:txBody>
      </p:sp>
      <p:pic>
        <p:nvPicPr>
          <p:cNvPr id="1026" name="Picture 2" descr="mutualism.html 54_07aAntsOnAcacia-L.jpg">
            <a:extLst>
              <a:ext uri="{FF2B5EF4-FFF2-40B4-BE49-F238E27FC236}">
                <a16:creationId xmlns:a16="http://schemas.microsoft.com/office/drawing/2014/main" id="{DFEBD1EE-01C0-4C60-BB6C-8CEA6C808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537" y="1763991"/>
            <a:ext cx="3685593" cy="28168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F41807F-74A9-4813-B3A9-F6B8A94D31F5}"/>
              </a:ext>
            </a:extLst>
          </p:cNvPr>
          <p:cNvSpPr txBox="1"/>
          <p:nvPr/>
        </p:nvSpPr>
        <p:spPr>
          <a:xfrm>
            <a:off x="4348536" y="4719565"/>
            <a:ext cx="3685593" cy="2031325"/>
          </a:xfrm>
          <a:prstGeom prst="rect">
            <a:avLst/>
          </a:prstGeom>
          <a:noFill/>
        </p:spPr>
        <p:txBody>
          <a:bodyPr wrap="square" rtlCol="0">
            <a:spAutoFit/>
          </a:bodyPr>
          <a:lstStyle/>
          <a:p>
            <a:r>
              <a:rPr lang="en-US" dirty="0"/>
              <a:t>Acacia trees have a symbiotic relationship with ants.  They have horns the ants use as shelter and they product protein pods that serve as food for the ants.  When the tree is under attack the ants defend it.  </a:t>
            </a:r>
          </a:p>
        </p:txBody>
      </p:sp>
      <p:sp>
        <p:nvSpPr>
          <p:cNvPr id="11" name="TextBox 10">
            <a:extLst>
              <a:ext uri="{FF2B5EF4-FFF2-40B4-BE49-F238E27FC236}">
                <a16:creationId xmlns:a16="http://schemas.microsoft.com/office/drawing/2014/main" id="{B25A7A2E-DD2D-4FCF-8C57-18371651EE4C}"/>
              </a:ext>
            </a:extLst>
          </p:cNvPr>
          <p:cNvSpPr txBox="1"/>
          <p:nvPr/>
        </p:nvSpPr>
        <p:spPr>
          <a:xfrm>
            <a:off x="8287619" y="4858065"/>
            <a:ext cx="3685593" cy="923330"/>
          </a:xfrm>
          <a:prstGeom prst="rect">
            <a:avLst/>
          </a:prstGeom>
          <a:noFill/>
        </p:spPr>
        <p:txBody>
          <a:bodyPr wrap="square" rtlCol="0">
            <a:spAutoFit/>
          </a:bodyPr>
          <a:lstStyle/>
          <a:p>
            <a:r>
              <a:rPr lang="en-US" dirty="0"/>
              <a:t>Waterlilies have a special adaptation that traps air in their stems to keep them afloat. </a:t>
            </a:r>
          </a:p>
        </p:txBody>
      </p:sp>
      <p:pic>
        <p:nvPicPr>
          <p:cNvPr id="13" name="Picture 12">
            <a:extLst>
              <a:ext uri="{FF2B5EF4-FFF2-40B4-BE49-F238E27FC236}">
                <a16:creationId xmlns:a16="http://schemas.microsoft.com/office/drawing/2014/main" id="{FEC5A562-C438-4A7F-BDFE-7C6AB9823F7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217416" y="1784184"/>
            <a:ext cx="3755795" cy="2801068"/>
          </a:xfrm>
          <a:prstGeom prst="rect">
            <a:avLst/>
          </a:prstGeom>
        </p:spPr>
      </p:pic>
    </p:spTree>
    <p:extLst>
      <p:ext uri="{BB962C8B-B14F-4D97-AF65-F5344CB8AC3E}">
        <p14:creationId xmlns:p14="http://schemas.microsoft.com/office/powerpoint/2010/main" val="56516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0196-ED0D-4083-A2F8-4A29CBB6DEAF}"/>
              </a:ext>
            </a:extLst>
          </p:cNvPr>
          <p:cNvSpPr>
            <a:spLocks noGrp="1"/>
          </p:cNvSpPr>
          <p:nvPr>
            <p:ph type="title"/>
          </p:nvPr>
        </p:nvSpPr>
        <p:spPr/>
        <p:txBody>
          <a:bodyPr>
            <a:normAutofit/>
          </a:bodyPr>
          <a:lstStyle/>
          <a:p>
            <a:r>
              <a:rPr lang="en-US" dirty="0"/>
              <a:t>Plants need to survive in their environment.</a:t>
            </a:r>
          </a:p>
        </p:txBody>
      </p:sp>
      <p:pic>
        <p:nvPicPr>
          <p:cNvPr id="5" name="Content Placeholder 4">
            <a:extLst>
              <a:ext uri="{FF2B5EF4-FFF2-40B4-BE49-F238E27FC236}">
                <a16:creationId xmlns:a16="http://schemas.microsoft.com/office/drawing/2014/main" id="{51C599E5-5EEF-49C7-A5CF-2FEC2DF65AA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76228" y="1930400"/>
            <a:ext cx="4131154" cy="2767013"/>
          </a:xfrm>
        </p:spPr>
      </p:pic>
      <p:pic>
        <p:nvPicPr>
          <p:cNvPr id="2050" name="Picture 2" descr="Tropical rainforest plants">
            <a:extLst>
              <a:ext uri="{FF2B5EF4-FFF2-40B4-BE49-F238E27FC236}">
                <a16:creationId xmlns:a16="http://schemas.microsoft.com/office/drawing/2014/main" id="{AFF42598-1910-4DA8-8FE3-6335C390D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360" y="1930399"/>
            <a:ext cx="3471214" cy="27670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undra Biome: Interesting Info About its Plants and Animals - Science Struck">
            <a:extLst>
              <a:ext uri="{FF2B5EF4-FFF2-40B4-BE49-F238E27FC236}">
                <a16:creationId xmlns:a16="http://schemas.microsoft.com/office/drawing/2014/main" id="{776F5B1A-EBC1-44F1-990B-FC1DF480D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553" y="1930398"/>
            <a:ext cx="3653220" cy="27670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989BBF3-5F16-4DE6-B86B-427CECE393ED}"/>
              </a:ext>
            </a:extLst>
          </p:cNvPr>
          <p:cNvSpPr txBox="1"/>
          <p:nvPr/>
        </p:nvSpPr>
        <p:spPr>
          <a:xfrm>
            <a:off x="8262553" y="4969565"/>
            <a:ext cx="3653220" cy="1477328"/>
          </a:xfrm>
          <a:prstGeom prst="rect">
            <a:avLst/>
          </a:prstGeom>
          <a:noFill/>
        </p:spPr>
        <p:txBody>
          <a:bodyPr wrap="square" rtlCol="0">
            <a:spAutoFit/>
          </a:bodyPr>
          <a:lstStyle/>
          <a:p>
            <a:r>
              <a:rPr lang="en-US" dirty="0"/>
              <a:t>Plants in the Tundra have adapted in a variety of ways. They grow close together, low to the ground and they remain small.</a:t>
            </a:r>
          </a:p>
        </p:txBody>
      </p:sp>
      <p:sp>
        <p:nvSpPr>
          <p:cNvPr id="7" name="TextBox 6">
            <a:extLst>
              <a:ext uri="{FF2B5EF4-FFF2-40B4-BE49-F238E27FC236}">
                <a16:creationId xmlns:a16="http://schemas.microsoft.com/office/drawing/2014/main" id="{C18873E6-81E7-4222-A3F0-80C7EF1B5419}"/>
              </a:ext>
            </a:extLst>
          </p:cNvPr>
          <p:cNvSpPr txBox="1"/>
          <p:nvPr/>
        </p:nvSpPr>
        <p:spPr>
          <a:xfrm>
            <a:off x="4599360" y="4969565"/>
            <a:ext cx="3471214" cy="923330"/>
          </a:xfrm>
          <a:prstGeom prst="rect">
            <a:avLst/>
          </a:prstGeom>
          <a:noFill/>
        </p:spPr>
        <p:txBody>
          <a:bodyPr wrap="square" rtlCol="0">
            <a:spAutoFit/>
          </a:bodyPr>
          <a:lstStyle/>
          <a:p>
            <a:r>
              <a:rPr lang="en-US" dirty="0"/>
              <a:t>Many plants in the rainforest have drip tips which help them remove excess water. </a:t>
            </a:r>
          </a:p>
        </p:txBody>
      </p:sp>
      <p:sp>
        <p:nvSpPr>
          <p:cNvPr id="8" name="TextBox 7">
            <a:extLst>
              <a:ext uri="{FF2B5EF4-FFF2-40B4-BE49-F238E27FC236}">
                <a16:creationId xmlns:a16="http://schemas.microsoft.com/office/drawing/2014/main" id="{2A0A03CE-E75C-42A7-A63E-91FE6DA28A94}"/>
              </a:ext>
            </a:extLst>
          </p:cNvPr>
          <p:cNvSpPr txBox="1"/>
          <p:nvPr/>
        </p:nvSpPr>
        <p:spPr>
          <a:xfrm>
            <a:off x="276228" y="4969565"/>
            <a:ext cx="4131153" cy="1200329"/>
          </a:xfrm>
          <a:prstGeom prst="rect">
            <a:avLst/>
          </a:prstGeom>
          <a:noFill/>
        </p:spPr>
        <p:txBody>
          <a:bodyPr wrap="square" rtlCol="0">
            <a:spAutoFit/>
          </a:bodyPr>
          <a:lstStyle/>
          <a:p>
            <a:r>
              <a:rPr lang="en-US" dirty="0"/>
              <a:t>Plants in the dessert store water and have adapted leaves that can look like needles which protect the plant from animals seeking a water source. </a:t>
            </a:r>
          </a:p>
        </p:txBody>
      </p:sp>
    </p:spTree>
    <p:extLst>
      <p:ext uri="{BB962C8B-B14F-4D97-AF65-F5344CB8AC3E}">
        <p14:creationId xmlns:p14="http://schemas.microsoft.com/office/powerpoint/2010/main" val="25769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9DC0-3CD5-47CA-B616-874406208125}"/>
              </a:ext>
            </a:extLst>
          </p:cNvPr>
          <p:cNvSpPr>
            <a:spLocks noGrp="1"/>
          </p:cNvSpPr>
          <p:nvPr>
            <p:ph type="title"/>
          </p:nvPr>
        </p:nvSpPr>
        <p:spPr>
          <a:xfrm>
            <a:off x="1483121" y="233062"/>
            <a:ext cx="8596668" cy="1320800"/>
          </a:xfrm>
        </p:spPr>
        <p:txBody>
          <a:bodyPr>
            <a:normAutofit fontScale="90000"/>
          </a:bodyPr>
          <a:lstStyle/>
          <a:p>
            <a:r>
              <a:rPr lang="en-US" dirty="0"/>
              <a:t>Plants make their own food through a process called photosynthesis.  How cool is that, imagine being able to make you own food. </a:t>
            </a:r>
          </a:p>
        </p:txBody>
      </p:sp>
      <p:pic>
        <p:nvPicPr>
          <p:cNvPr id="5" name="Content Placeholder 4">
            <a:extLst>
              <a:ext uri="{FF2B5EF4-FFF2-40B4-BE49-F238E27FC236}">
                <a16:creationId xmlns:a16="http://schemas.microsoft.com/office/drawing/2014/main" id="{5F662806-3DF0-42B5-AF00-ECAAD602AA0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528218" y="1787479"/>
            <a:ext cx="4131538" cy="2784522"/>
          </a:xfrm>
        </p:spPr>
      </p:pic>
      <p:sp>
        <p:nvSpPr>
          <p:cNvPr id="6" name="TextBox 5">
            <a:extLst>
              <a:ext uri="{FF2B5EF4-FFF2-40B4-BE49-F238E27FC236}">
                <a16:creationId xmlns:a16="http://schemas.microsoft.com/office/drawing/2014/main" id="{4C431ECE-1027-4805-A2B5-1710034531F8}"/>
              </a:ext>
            </a:extLst>
          </p:cNvPr>
          <p:cNvSpPr txBox="1"/>
          <p:nvPr/>
        </p:nvSpPr>
        <p:spPr>
          <a:xfrm>
            <a:off x="4137819" y="4696769"/>
            <a:ext cx="4303816" cy="230832"/>
          </a:xfrm>
          <a:prstGeom prst="rect">
            <a:avLst/>
          </a:prstGeom>
          <a:noFill/>
        </p:spPr>
        <p:txBody>
          <a:bodyPr wrap="square" rtlCol="0">
            <a:spAutoFit/>
          </a:bodyPr>
          <a:lstStyle/>
          <a:p>
            <a:r>
              <a:rPr lang="en-US" sz="900" dirty="0"/>
              <a:t>T</a:t>
            </a:r>
          </a:p>
        </p:txBody>
      </p:sp>
      <p:pic>
        <p:nvPicPr>
          <p:cNvPr id="10" name="Graphic 9">
            <a:extLst>
              <a:ext uri="{FF2B5EF4-FFF2-40B4-BE49-F238E27FC236}">
                <a16:creationId xmlns:a16="http://schemas.microsoft.com/office/drawing/2014/main" id="{63179B25-57CD-488B-AC4A-AEF30CFC175F}"/>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483121" y="4858027"/>
            <a:ext cx="8791575" cy="919922"/>
          </a:xfrm>
          <a:prstGeom prst="rect">
            <a:avLst/>
          </a:prstGeom>
        </p:spPr>
      </p:pic>
      <p:sp>
        <p:nvSpPr>
          <p:cNvPr id="12" name="TextBox 11">
            <a:extLst>
              <a:ext uri="{FF2B5EF4-FFF2-40B4-BE49-F238E27FC236}">
                <a16:creationId xmlns:a16="http://schemas.microsoft.com/office/drawing/2014/main" id="{50525AF6-9B03-4AFC-855A-208CC236B4FE}"/>
              </a:ext>
            </a:extLst>
          </p:cNvPr>
          <p:cNvSpPr txBox="1"/>
          <p:nvPr/>
        </p:nvSpPr>
        <p:spPr>
          <a:xfrm>
            <a:off x="1351722" y="5939207"/>
            <a:ext cx="9289774" cy="646331"/>
          </a:xfrm>
          <a:prstGeom prst="rect">
            <a:avLst/>
          </a:prstGeom>
          <a:noFill/>
        </p:spPr>
        <p:txBody>
          <a:bodyPr wrap="square" rtlCol="0">
            <a:spAutoFit/>
          </a:bodyPr>
          <a:lstStyle/>
          <a:p>
            <a:r>
              <a:rPr lang="en-US" dirty="0"/>
              <a:t>Let’s learn about this chemical reaction and how plants save our lives.  They give us food, shelter, medicine oxygen and much more.  THANK YOU PLANTS!!!!!!</a:t>
            </a:r>
          </a:p>
        </p:txBody>
      </p:sp>
    </p:spTree>
    <p:extLst>
      <p:ext uri="{BB962C8B-B14F-4D97-AF65-F5344CB8AC3E}">
        <p14:creationId xmlns:p14="http://schemas.microsoft.com/office/powerpoint/2010/main" val="183994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9176-00AA-4CA8-99B6-ADE085166B1D}"/>
              </a:ext>
            </a:extLst>
          </p:cNvPr>
          <p:cNvSpPr>
            <a:spLocks noGrp="1"/>
          </p:cNvSpPr>
          <p:nvPr>
            <p:ph type="title"/>
          </p:nvPr>
        </p:nvSpPr>
        <p:spPr>
          <a:xfrm>
            <a:off x="677334" y="191217"/>
            <a:ext cx="8596668" cy="818717"/>
          </a:xfrm>
        </p:spPr>
        <p:txBody>
          <a:bodyPr/>
          <a:lstStyle/>
          <a:p>
            <a:r>
              <a:rPr lang="en-US" dirty="0"/>
              <a:t>Carbon Cycle</a:t>
            </a:r>
          </a:p>
        </p:txBody>
      </p:sp>
      <p:sp>
        <p:nvSpPr>
          <p:cNvPr id="3" name="Content Placeholder 2">
            <a:extLst>
              <a:ext uri="{FF2B5EF4-FFF2-40B4-BE49-F238E27FC236}">
                <a16:creationId xmlns:a16="http://schemas.microsoft.com/office/drawing/2014/main" id="{6D88FA94-DA14-43D1-9534-C1E2C60C657F}"/>
              </a:ext>
            </a:extLst>
          </p:cNvPr>
          <p:cNvSpPr>
            <a:spLocks noGrp="1"/>
          </p:cNvSpPr>
          <p:nvPr>
            <p:ph idx="1"/>
          </p:nvPr>
        </p:nvSpPr>
        <p:spPr>
          <a:xfrm>
            <a:off x="677334" y="1106476"/>
            <a:ext cx="10837332" cy="4871244"/>
          </a:xfrm>
        </p:spPr>
        <p:txBody>
          <a:bodyPr/>
          <a:lstStyle/>
          <a:p>
            <a:r>
              <a:rPr lang="en-US" dirty="0"/>
              <a:t>How do plants contribute to the Carbon Cycle?</a:t>
            </a:r>
          </a:p>
          <a:p>
            <a:endParaRPr lang="en-US" dirty="0"/>
          </a:p>
          <a:p>
            <a:endParaRPr lang="en-US" dirty="0"/>
          </a:p>
        </p:txBody>
      </p:sp>
      <p:pic>
        <p:nvPicPr>
          <p:cNvPr id="5" name="Picture 4">
            <a:extLst>
              <a:ext uri="{FF2B5EF4-FFF2-40B4-BE49-F238E27FC236}">
                <a16:creationId xmlns:a16="http://schemas.microsoft.com/office/drawing/2014/main" id="{44C4E74D-CED0-4380-B1F6-887DCD6CBB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04214" y="1712036"/>
            <a:ext cx="6783572" cy="4736383"/>
          </a:xfrm>
          <a:prstGeom prst="rect">
            <a:avLst/>
          </a:prstGeom>
        </p:spPr>
      </p:pic>
    </p:spTree>
    <p:extLst>
      <p:ext uri="{BB962C8B-B14F-4D97-AF65-F5344CB8AC3E}">
        <p14:creationId xmlns:p14="http://schemas.microsoft.com/office/powerpoint/2010/main" val="300564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506B-AF1A-4E58-8650-636EB6088124}"/>
              </a:ext>
            </a:extLst>
          </p:cNvPr>
          <p:cNvSpPr>
            <a:spLocks noGrp="1"/>
          </p:cNvSpPr>
          <p:nvPr>
            <p:ph type="title"/>
          </p:nvPr>
        </p:nvSpPr>
        <p:spPr/>
        <p:txBody>
          <a:bodyPr/>
          <a:lstStyle/>
          <a:p>
            <a:r>
              <a:rPr lang="en-US" dirty="0"/>
              <a:t>Carnivorous Plants</a:t>
            </a:r>
          </a:p>
        </p:txBody>
      </p:sp>
      <p:sp>
        <p:nvSpPr>
          <p:cNvPr id="3" name="Content Placeholder 2">
            <a:extLst>
              <a:ext uri="{FF2B5EF4-FFF2-40B4-BE49-F238E27FC236}">
                <a16:creationId xmlns:a16="http://schemas.microsoft.com/office/drawing/2014/main" id="{364E70F8-B7CB-4928-B9FD-00A3D44460E9}"/>
              </a:ext>
            </a:extLst>
          </p:cNvPr>
          <p:cNvSpPr>
            <a:spLocks noGrp="1"/>
          </p:cNvSpPr>
          <p:nvPr>
            <p:ph idx="1"/>
          </p:nvPr>
        </p:nvSpPr>
        <p:spPr>
          <a:xfrm>
            <a:off x="677334" y="1404731"/>
            <a:ext cx="8596668" cy="4636632"/>
          </a:xfrm>
        </p:spPr>
        <p:txBody>
          <a:bodyPr/>
          <a:lstStyle/>
          <a:p>
            <a:r>
              <a:rPr lang="en-US" dirty="0"/>
              <a:t>Carnivorous plants have one of the most fascinating adaptations.  They live in areas where the soil is nutrient poor.  They have adapted to trap insects and use them to supply extra nutrients to make up for the deficiency in the soil.  Did you know that Florida has more carnivorous plants than any other state? </a:t>
            </a:r>
          </a:p>
          <a:p>
            <a:endParaRPr lang="en-US" dirty="0"/>
          </a:p>
        </p:txBody>
      </p:sp>
      <p:pic>
        <p:nvPicPr>
          <p:cNvPr id="5" name="Picture 4">
            <a:extLst>
              <a:ext uri="{FF2B5EF4-FFF2-40B4-BE49-F238E27FC236}">
                <a16:creationId xmlns:a16="http://schemas.microsoft.com/office/drawing/2014/main" id="{38B7AB85-AACC-4C14-9C45-8756E487FA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021" y="2841176"/>
            <a:ext cx="2964450" cy="1977265"/>
          </a:xfrm>
          <a:prstGeom prst="rect">
            <a:avLst/>
          </a:prstGeom>
        </p:spPr>
      </p:pic>
      <p:pic>
        <p:nvPicPr>
          <p:cNvPr id="8" name="Picture 7">
            <a:extLst>
              <a:ext uri="{FF2B5EF4-FFF2-40B4-BE49-F238E27FC236}">
                <a16:creationId xmlns:a16="http://schemas.microsoft.com/office/drawing/2014/main" id="{7DBB5645-A981-432C-8871-06858125151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222045" y="2841176"/>
            <a:ext cx="2741433" cy="1977265"/>
          </a:xfrm>
          <a:prstGeom prst="rect">
            <a:avLst/>
          </a:prstGeom>
        </p:spPr>
      </p:pic>
      <p:pic>
        <p:nvPicPr>
          <p:cNvPr id="10" name="Picture 9">
            <a:extLst>
              <a:ext uri="{FF2B5EF4-FFF2-40B4-BE49-F238E27FC236}">
                <a16:creationId xmlns:a16="http://schemas.microsoft.com/office/drawing/2014/main" id="{385B04B1-817C-414E-B695-1E36D9469A2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136514" y="2841176"/>
            <a:ext cx="2964451" cy="1982476"/>
          </a:xfrm>
          <a:prstGeom prst="rect">
            <a:avLst/>
          </a:prstGeom>
        </p:spPr>
      </p:pic>
      <p:pic>
        <p:nvPicPr>
          <p:cNvPr id="12" name="Picture 11">
            <a:extLst>
              <a:ext uri="{FF2B5EF4-FFF2-40B4-BE49-F238E27FC236}">
                <a16:creationId xmlns:a16="http://schemas.microsoft.com/office/drawing/2014/main" id="{980E0A03-DF23-44DC-8DA6-00C3D3C78C4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321238" y="2841176"/>
            <a:ext cx="2741433" cy="1977265"/>
          </a:xfrm>
          <a:prstGeom prst="rect">
            <a:avLst/>
          </a:prstGeom>
        </p:spPr>
      </p:pic>
    </p:spTree>
    <p:extLst>
      <p:ext uri="{BB962C8B-B14F-4D97-AF65-F5344CB8AC3E}">
        <p14:creationId xmlns:p14="http://schemas.microsoft.com/office/powerpoint/2010/main" val="316509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120F-5751-42E7-8755-A7C54CA1B78A}"/>
              </a:ext>
            </a:extLst>
          </p:cNvPr>
          <p:cNvSpPr>
            <a:spLocks noGrp="1"/>
          </p:cNvSpPr>
          <p:nvPr>
            <p:ph type="title"/>
          </p:nvPr>
        </p:nvSpPr>
        <p:spPr/>
        <p:txBody>
          <a:bodyPr/>
          <a:lstStyle/>
          <a:p>
            <a:r>
              <a:rPr lang="en-US" dirty="0"/>
              <a:t>Carnivorous Plant Project</a:t>
            </a:r>
          </a:p>
        </p:txBody>
      </p:sp>
      <p:sp>
        <p:nvSpPr>
          <p:cNvPr id="3" name="Content Placeholder 2">
            <a:extLst>
              <a:ext uri="{FF2B5EF4-FFF2-40B4-BE49-F238E27FC236}">
                <a16:creationId xmlns:a16="http://schemas.microsoft.com/office/drawing/2014/main" id="{E9FDDC97-2AF0-4B53-BC8B-95B89B82F57F}"/>
              </a:ext>
            </a:extLst>
          </p:cNvPr>
          <p:cNvSpPr>
            <a:spLocks noGrp="1"/>
          </p:cNvSpPr>
          <p:nvPr>
            <p:ph idx="1"/>
          </p:nvPr>
        </p:nvSpPr>
        <p:spPr>
          <a:xfrm>
            <a:off x="677334" y="1298713"/>
            <a:ext cx="8596668" cy="4742649"/>
          </a:xfrm>
        </p:spPr>
        <p:txBody>
          <a:bodyPr/>
          <a:lstStyle/>
          <a:p>
            <a:r>
              <a:rPr lang="en-US" dirty="0"/>
              <a:t>Each student is going to make a guide book.</a:t>
            </a:r>
          </a:p>
          <a:p>
            <a:r>
              <a:rPr lang="en-US" dirty="0"/>
              <a:t>Requirements: Field guide will be 15 pages</a:t>
            </a:r>
          </a:p>
          <a:p>
            <a:r>
              <a:rPr lang="en-US" dirty="0"/>
              <a:t>Page 1….cover page</a:t>
            </a:r>
          </a:p>
          <a:p>
            <a:r>
              <a:rPr lang="en-US" dirty="0"/>
              <a:t>Page 2…. Table of Contents</a:t>
            </a:r>
          </a:p>
          <a:p>
            <a:r>
              <a:rPr lang="en-US" dirty="0"/>
              <a:t>Page 3-6 Photosynthesis and cellular respiration</a:t>
            </a:r>
          </a:p>
          <a:p>
            <a:r>
              <a:rPr lang="en-US" dirty="0"/>
              <a:t>(include formula for each, what organelle is responsible for this function, and show diagrams. Explain why each of theses processes is important to life on the planet.)</a:t>
            </a:r>
          </a:p>
          <a:p>
            <a:r>
              <a:rPr lang="en-US" dirty="0"/>
              <a:t>Pages 7-14 Carnivorous plants, one per page (Total of 8)</a:t>
            </a:r>
          </a:p>
          <a:p>
            <a:r>
              <a:rPr lang="en-US" dirty="0"/>
              <a:t>(Include pictures, common and scientific name, where they are found and how they trap insects) </a:t>
            </a:r>
          </a:p>
          <a:p>
            <a:r>
              <a:rPr lang="en-US" dirty="0"/>
              <a:t>Page 15 is a Bibliography</a:t>
            </a:r>
          </a:p>
          <a:p>
            <a:endParaRPr lang="en-US" dirty="0"/>
          </a:p>
        </p:txBody>
      </p:sp>
      <p:pic>
        <p:nvPicPr>
          <p:cNvPr id="3074" name="Picture 2" descr="ART PRINTS — FIELD GUIDE DESIGNS">
            <a:extLst>
              <a:ext uri="{FF2B5EF4-FFF2-40B4-BE49-F238E27FC236}">
                <a16:creationId xmlns:a16="http://schemas.microsoft.com/office/drawing/2014/main" id="{62357C1D-1C49-4DE3-98C9-8754A240F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274" y="565426"/>
            <a:ext cx="2026961" cy="20269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2,022 Field Guide Images, Stock Photos &amp; Vectors | Shutterstock">
            <a:extLst>
              <a:ext uri="{FF2B5EF4-FFF2-40B4-BE49-F238E27FC236}">
                <a16:creationId xmlns:a16="http://schemas.microsoft.com/office/drawing/2014/main" id="{795B6807-E5F3-4C8C-B77A-9D738190C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4042">
            <a:off x="9710529" y="845180"/>
            <a:ext cx="2176670" cy="1595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dentification, Please - The New York Times">
            <a:extLst>
              <a:ext uri="{FF2B5EF4-FFF2-40B4-BE49-F238E27FC236}">
                <a16:creationId xmlns:a16="http://schemas.microsoft.com/office/drawing/2014/main" id="{8E332AA7-0BEF-4821-B3BD-8E44A1220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0689" y="3217850"/>
            <a:ext cx="2240239" cy="14907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10 Field Guides for the Serious Naturalist">
            <a:extLst>
              <a:ext uri="{FF2B5EF4-FFF2-40B4-BE49-F238E27FC236}">
                <a16:creationId xmlns:a16="http://schemas.microsoft.com/office/drawing/2014/main" id="{AFE5D231-C927-490F-A891-5C1934204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0116" y="507350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235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1202</TotalTime>
  <Words>580</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Wingdings 3</vt:lpstr>
      <vt:lpstr>Facet</vt:lpstr>
      <vt:lpstr>Plants are Cool</vt:lpstr>
      <vt:lpstr>When you go to the amazon this is what people want to see……</vt:lpstr>
      <vt:lpstr>But this is what you get……. What do you notice, what do you see?</vt:lpstr>
      <vt:lpstr>Plants can’t run away, they don’t hide. They are always there for us to see.  They have special adaptations like…..</vt:lpstr>
      <vt:lpstr>Plants need to survive in their environment.</vt:lpstr>
      <vt:lpstr>Plants make their own food through a process called photosynthesis.  How cool is that, imagine being able to make you own food. </vt:lpstr>
      <vt:lpstr>Carbon Cycle</vt:lpstr>
      <vt:lpstr>Carnivorous Plants</vt:lpstr>
      <vt:lpstr>Carnivorous Plant Project</vt:lpstr>
      <vt:lpstr>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 are Cool</dc:title>
  <dc:creator>Martinez, Mary</dc:creator>
  <cp:lastModifiedBy>Kenneth Coogan</cp:lastModifiedBy>
  <cp:revision>13</cp:revision>
  <dcterms:created xsi:type="dcterms:W3CDTF">2023-09-03T20:10:59Z</dcterms:created>
  <dcterms:modified xsi:type="dcterms:W3CDTF">2023-09-04T22:00:20Z</dcterms:modified>
</cp:coreProperties>
</file>