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ck Salt"/>
      <p:regular r:id="rId15"/>
    </p:embeddedFont>
    <p:embeddedFont>
      <p:font typeface="Chelsea Market"/>
      <p:regular r:id="rId16"/>
    </p:embeddedFont>
    <p:embeddedFont>
      <p:font typeface="Crafty Girls"/>
      <p:regular r:id="rId17"/>
    </p:embeddedFont>
    <p:embeddedFont>
      <p:font typeface="Handlee"/>
      <p:regular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ckSalt-regular.fntdata"/><Relationship Id="rId14" Type="http://schemas.openxmlformats.org/officeDocument/2006/relationships/slide" Target="slides/slide9.xml"/><Relationship Id="rId17" Type="http://schemas.openxmlformats.org/officeDocument/2006/relationships/font" Target="fonts/CraftyGirls-regular.fntdata"/><Relationship Id="rId16" Type="http://schemas.openxmlformats.org/officeDocument/2006/relationships/font" Target="fonts/ChelseaMarket-regular.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Handlee-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etv.org/stories/2022/carnivorous-plants-50-facts-you-may-not-know" TargetMode="External"/><Relationship Id="rId3" Type="http://schemas.openxmlformats.org/officeDocument/2006/relationships/hyperlink" Target="https://www.smithsonianmag.com/travel/five-places-in-the-united-states-to-see-carnivorous-plants-in-the-wild-180979263/"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Standards (many ways to tie into ecosystems, food chains and webs)</a:t>
            </a:r>
            <a:endParaRPr/>
          </a:p>
          <a:p>
            <a:pPr indent="0" lvl="0" marL="0" rtl="0" algn="l">
              <a:spcBef>
                <a:spcPts val="0"/>
              </a:spcBef>
              <a:spcAft>
                <a:spcPts val="0"/>
              </a:spcAft>
              <a:buNone/>
            </a:pPr>
            <a:r>
              <a:rPr lang="en"/>
              <a:t>6-MS-LS2-1 - Analyze and interpret data to provide evidence for the effects of resource availability on organisms and populations of organisms in an ecosystem. (Interdependent Relationships)</a:t>
            </a:r>
            <a:endParaRPr/>
          </a:p>
          <a:p>
            <a:pPr indent="0" lvl="0" marL="0" rtl="0" algn="l">
              <a:spcBef>
                <a:spcPts val="0"/>
              </a:spcBef>
              <a:spcAft>
                <a:spcPts val="0"/>
              </a:spcAft>
              <a:buNone/>
            </a:pPr>
            <a:r>
              <a:rPr lang="en"/>
              <a:t>6-MS-LS2-2 - Construct an explanation that predicts patterns of interactions among organisms across multiple ecosystems. (Interdependent Relationships)</a:t>
            </a:r>
            <a:endParaRPr/>
          </a:p>
          <a:p>
            <a:pPr indent="0" lvl="0" marL="0" rtl="0" algn="l">
              <a:spcBef>
                <a:spcPts val="0"/>
              </a:spcBef>
              <a:spcAft>
                <a:spcPts val="0"/>
              </a:spcAft>
              <a:buNone/>
            </a:pPr>
            <a:r>
              <a:rPr lang="en"/>
              <a:t>6-MS-LS2-3 - Develop a model to describe the cycling of matter and flow of energy among living and nonliving parts of an ecosystem. (producers, consumers, decomposers)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77e13b029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77e13b029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77e13b029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77e13b029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Images are great to pull in students!</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Ask students about how many “carnivorous plants” they know of… then pull up the image.</a:t>
            </a:r>
            <a:br>
              <a:rPr lang="en">
                <a:solidFill>
                  <a:schemeClr val="dk1"/>
                </a:solidFill>
              </a:rPr>
            </a:br>
            <a:r>
              <a:rPr lang="en">
                <a:solidFill>
                  <a:schemeClr val="dk1"/>
                </a:solidFill>
              </a:rPr>
              <a:t>Have students discuss with each other what they see in the images and what they are “wondering”?</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77e13b029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77e13b029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Show Image</a:t>
            </a:r>
            <a:br>
              <a:rPr lang="en"/>
            </a:br>
            <a:r>
              <a:rPr lang="en"/>
              <a:t>Discuss more (students discuss), now that there are some names attached to the “Types” of Carnivorous Plants.</a:t>
            </a:r>
            <a:endParaRPr/>
          </a:p>
          <a:p>
            <a:pPr indent="0" lvl="0" marL="0" rtl="0" algn="l">
              <a:lnSpc>
                <a:spcPct val="115000"/>
              </a:lnSpc>
              <a:spcBef>
                <a:spcPts val="1200"/>
              </a:spcBef>
              <a:spcAft>
                <a:spcPts val="1200"/>
              </a:spcAft>
              <a:buNone/>
            </a:pPr>
            <a:r>
              <a:rPr lang="en"/>
              <a:t>Have students share some of their thoughts.  (This practices Observation and Inference skills for Science)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77e13b029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77e13b02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Begin students with some general questions about Carnivorous Plants.</a:t>
            </a:r>
            <a:endParaRPr/>
          </a:p>
          <a:p>
            <a:pPr indent="-298450" lvl="0" marL="457200" rtl="0" algn="l">
              <a:spcBef>
                <a:spcPts val="0"/>
              </a:spcBef>
              <a:spcAft>
                <a:spcPts val="0"/>
              </a:spcAft>
              <a:buSzPts val="1100"/>
              <a:buChar char="●"/>
            </a:pPr>
            <a:r>
              <a:rPr lang="en"/>
              <a:t>Give 1 </a:t>
            </a:r>
            <a:r>
              <a:rPr lang="en"/>
              <a:t>minute for students to come up with another question (use post-its, looseleaf, dry erase boards, jamboard, etc. to gather their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Good websites:</a:t>
            </a:r>
            <a:endParaRPr/>
          </a:p>
          <a:p>
            <a:pPr indent="0" lvl="0" marL="0" rtl="0" algn="l">
              <a:lnSpc>
                <a:spcPct val="115000"/>
              </a:lnSpc>
              <a:spcBef>
                <a:spcPts val="0"/>
              </a:spcBef>
              <a:spcAft>
                <a:spcPts val="0"/>
              </a:spcAft>
              <a:buClr>
                <a:schemeClr val="dk1"/>
              </a:buClr>
              <a:buSzPts val="1100"/>
              <a:buFont typeface="Arial"/>
              <a:buNone/>
            </a:pPr>
            <a:r>
              <a:rPr lang="en" sz="1800" u="sng">
                <a:solidFill>
                  <a:srgbClr val="0097A7"/>
                </a:solidFill>
                <a:hlinkClick r:id="rId2">
                  <a:extLst>
                    <a:ext uri="{A12FA001-AC4F-418D-AE19-62706E023703}">
                      <ahyp:hlinkClr val="tx"/>
                    </a:ext>
                  </a:extLst>
                </a:hlinkClick>
              </a:rPr>
              <a:t>South Carolina</a:t>
            </a:r>
            <a:r>
              <a:rPr lang="en" sz="1800">
                <a:solidFill>
                  <a:schemeClr val="lt1"/>
                </a:solidFill>
              </a:rPr>
              <a:t> </a:t>
            </a:r>
            <a:r>
              <a:rPr lang="en" sz="1800">
                <a:solidFill>
                  <a:schemeClr val="dk1"/>
                </a:solidFill>
              </a:rPr>
              <a:t>- 50 interesting facts</a:t>
            </a:r>
            <a:endParaRPr sz="1800">
              <a:solidFill>
                <a:schemeClr val="dk1"/>
              </a:solidFill>
            </a:endParaRPr>
          </a:p>
          <a:p>
            <a:pPr indent="0" lvl="0" marL="0" rtl="0" algn="l">
              <a:lnSpc>
                <a:spcPct val="115000"/>
              </a:lnSpc>
              <a:spcBef>
                <a:spcPts val="1200"/>
              </a:spcBef>
              <a:spcAft>
                <a:spcPts val="1200"/>
              </a:spcAft>
              <a:buNone/>
            </a:pPr>
            <a:r>
              <a:rPr lang="en" sz="1800" u="sng">
                <a:solidFill>
                  <a:srgbClr val="0097A7"/>
                </a:solidFill>
                <a:hlinkClick r:id="rId3">
                  <a:extLst>
                    <a:ext uri="{A12FA001-AC4F-418D-AE19-62706E023703}">
                      <ahyp:hlinkClr val="tx"/>
                    </a:ext>
                  </a:extLst>
                </a:hlinkClick>
              </a:rPr>
              <a:t>Smithsonian </a:t>
            </a:r>
            <a:r>
              <a:rPr lang="en" sz="1800">
                <a:solidFill>
                  <a:schemeClr val="dk1"/>
                </a:solidFill>
              </a:rPr>
              <a:t>- 5 Places to see them in the United States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77e13b029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77e13b029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77e13b029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77e13b029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77e13b029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77e13b029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video, have students discuss something they found interesting…</a:t>
            </a:r>
            <a:endParaRPr/>
          </a:p>
          <a:p>
            <a:pPr indent="0" lvl="0" marL="0" rtl="0" algn="l">
              <a:spcBef>
                <a:spcPts val="0"/>
              </a:spcBef>
              <a:spcAft>
                <a:spcPts val="0"/>
              </a:spcAft>
              <a:buNone/>
            </a:pPr>
            <a:r>
              <a:rPr lang="en"/>
              <a:t>What did </a:t>
            </a:r>
            <a:r>
              <a:rPr lang="en"/>
              <a:t>they</a:t>
            </a:r>
            <a:r>
              <a:rPr lang="en"/>
              <a:t> learn?</a:t>
            </a:r>
            <a:endParaRPr/>
          </a:p>
          <a:p>
            <a:pPr indent="0" lvl="0" marL="0" rtl="0" algn="l">
              <a:spcBef>
                <a:spcPts val="0"/>
              </a:spcBef>
              <a:spcAft>
                <a:spcPts val="0"/>
              </a:spcAft>
              <a:buNone/>
            </a:pPr>
            <a:r>
              <a:rPr lang="en"/>
              <a:t>What was the most interesting thing?</a:t>
            </a:r>
            <a:endParaRPr/>
          </a:p>
          <a:p>
            <a:pPr indent="0" lvl="0" marL="0" rtl="0" algn="l">
              <a:spcBef>
                <a:spcPts val="0"/>
              </a:spcBef>
              <a:spcAft>
                <a:spcPts val="0"/>
              </a:spcAft>
              <a:buNone/>
            </a:pPr>
            <a:r>
              <a:rPr lang="en"/>
              <a:t>Do they now have another question?</a:t>
            </a:r>
            <a:endParaRPr/>
          </a:p>
          <a:p>
            <a:pPr indent="0" lvl="0" marL="0" rtl="0" algn="l">
              <a:spcBef>
                <a:spcPts val="0"/>
              </a:spcBef>
              <a:spcAft>
                <a:spcPts val="0"/>
              </a:spcAft>
              <a:buNone/>
            </a:pPr>
            <a:r>
              <a:rPr lang="en"/>
              <a:t>What was their favorite plant?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7e13b029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7e13b029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Instructions: (Teacher creates handout and rubric that fits </a:t>
            </a:r>
            <a:r>
              <a:rPr lang="en"/>
              <a:t>their</a:t>
            </a:r>
            <a:r>
              <a:rPr lang="en"/>
              <a:t> own expectations and grading)</a:t>
            </a:r>
            <a:endParaRPr/>
          </a:p>
          <a:p>
            <a:pPr indent="0" lvl="0" marL="0" rtl="0" algn="l">
              <a:spcBef>
                <a:spcPts val="0"/>
              </a:spcBef>
              <a:spcAft>
                <a:spcPts val="0"/>
              </a:spcAft>
              <a:buNone/>
            </a:pPr>
            <a:r>
              <a:rPr lang="en"/>
              <a:t>Teacher can have a list of plants ready to choose from, assign them to students, or allow completely free student choice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Students need to:</a:t>
            </a:r>
            <a:endParaRPr/>
          </a:p>
          <a:p>
            <a:pPr indent="-298450" lvl="0" marL="457200" rtl="0" algn="l">
              <a:spcBef>
                <a:spcPts val="0"/>
              </a:spcBef>
              <a:spcAft>
                <a:spcPts val="0"/>
              </a:spcAft>
              <a:buSzPts val="1100"/>
              <a:buAutoNum type="arabicPeriod"/>
            </a:pPr>
            <a:r>
              <a:rPr lang="en"/>
              <a:t>Research </a:t>
            </a:r>
            <a:r>
              <a:rPr lang="en"/>
              <a:t>their</a:t>
            </a:r>
            <a:r>
              <a:rPr lang="en"/>
              <a:t> plant and complete the slideshow with relevant information indicated on the slides</a:t>
            </a:r>
            <a:endParaRPr/>
          </a:p>
          <a:p>
            <a:pPr indent="-298450" lvl="0" marL="457200" rtl="0" algn="l">
              <a:spcBef>
                <a:spcPts val="0"/>
              </a:spcBef>
              <a:spcAft>
                <a:spcPts val="0"/>
              </a:spcAft>
              <a:buSzPts val="1100"/>
              <a:buAutoNum type="arabicPeriod"/>
            </a:pPr>
            <a:r>
              <a:rPr lang="en"/>
              <a:t>Students need to be creative and make it interesting, while sticking to important facts</a:t>
            </a:r>
            <a:endParaRPr/>
          </a:p>
          <a:p>
            <a:pPr indent="-298450" lvl="0" marL="457200" rtl="0" algn="l">
              <a:spcBef>
                <a:spcPts val="0"/>
              </a:spcBef>
              <a:spcAft>
                <a:spcPts val="0"/>
              </a:spcAft>
              <a:buSzPts val="1100"/>
              <a:buAutoNum type="arabicPeriod"/>
            </a:pPr>
            <a:r>
              <a:rPr lang="en"/>
              <a:t>Teacher can even require students to do a presentation (in class or on Flipgrid)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74E1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 Id="rId4" Type="http://schemas.openxmlformats.org/officeDocument/2006/relationships/image" Target="../media/image8.gif"/><Relationship Id="rId5"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gif"/><Relationship Id="rId5" Type="http://schemas.openxmlformats.org/officeDocument/2006/relationships/image" Target="../media/image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ee7muQ_qKU0" TargetMode="Externa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53275" y="102700"/>
            <a:ext cx="5523600" cy="1926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Rock Salt"/>
                <a:ea typeface="Rock Salt"/>
                <a:cs typeface="Rock Salt"/>
                <a:sym typeface="Rock Salt"/>
              </a:rPr>
              <a:t>Carnivorous Plants</a:t>
            </a:r>
            <a:endParaRPr>
              <a:solidFill>
                <a:schemeClr val="lt1"/>
              </a:solidFill>
              <a:latin typeface="Rock Salt"/>
              <a:ea typeface="Rock Salt"/>
              <a:cs typeface="Rock Salt"/>
              <a:sym typeface="Rock Salt"/>
            </a:endParaRPr>
          </a:p>
        </p:txBody>
      </p:sp>
      <p:sp>
        <p:nvSpPr>
          <p:cNvPr id="55" name="Google Shape;55;p13"/>
          <p:cNvSpPr txBox="1"/>
          <p:nvPr>
            <p:ph idx="1" type="subTitle"/>
          </p:nvPr>
        </p:nvSpPr>
        <p:spPr>
          <a:xfrm>
            <a:off x="311700" y="23463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2012610"/>
            <a:ext cx="3826650" cy="3130890"/>
          </a:xfrm>
          <a:prstGeom prst="rect">
            <a:avLst/>
          </a:prstGeom>
          <a:noFill/>
          <a:ln>
            <a:noFill/>
          </a:ln>
        </p:spPr>
      </p:pic>
      <p:pic>
        <p:nvPicPr>
          <p:cNvPr id="57" name="Google Shape;57;p13"/>
          <p:cNvPicPr preferRelativeResize="0"/>
          <p:nvPr/>
        </p:nvPicPr>
        <p:blipFill rotWithShape="1">
          <a:blip r:embed="rId4">
            <a:alphaModFix/>
          </a:blip>
          <a:srcRect b="0" l="10655" r="5176" t="0"/>
          <a:stretch/>
        </p:blipFill>
        <p:spPr>
          <a:xfrm>
            <a:off x="3826650" y="2029300"/>
            <a:ext cx="3220825" cy="3054150"/>
          </a:xfrm>
          <a:prstGeom prst="rect">
            <a:avLst/>
          </a:prstGeom>
          <a:noFill/>
          <a:ln>
            <a:noFill/>
          </a:ln>
        </p:spPr>
      </p:pic>
      <p:pic>
        <p:nvPicPr>
          <p:cNvPr id="58" name="Google Shape;58;p13"/>
          <p:cNvPicPr preferRelativeResize="0"/>
          <p:nvPr/>
        </p:nvPicPr>
        <p:blipFill rotWithShape="1">
          <a:blip r:embed="rId5">
            <a:alphaModFix/>
          </a:blip>
          <a:srcRect b="0" l="19674" r="13720" t="0"/>
          <a:stretch/>
        </p:blipFill>
        <p:spPr>
          <a:xfrm>
            <a:off x="6735300" y="184125"/>
            <a:ext cx="2286974" cy="3433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ctrTitle"/>
          </p:nvPr>
        </p:nvSpPr>
        <p:spPr>
          <a:xfrm>
            <a:off x="5224475" y="333425"/>
            <a:ext cx="3546600" cy="160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latin typeface="Crafty Girls"/>
                <a:ea typeface="Crafty Girls"/>
                <a:cs typeface="Crafty Girls"/>
                <a:sym typeface="Crafty Girls"/>
              </a:rPr>
              <a:t>Let’s Investigate!</a:t>
            </a:r>
            <a:endParaRPr b="1">
              <a:solidFill>
                <a:schemeClr val="lt1"/>
              </a:solidFill>
              <a:latin typeface="Crafty Girls"/>
              <a:ea typeface="Crafty Girls"/>
              <a:cs typeface="Crafty Girls"/>
              <a:sym typeface="Crafty Girls"/>
            </a:endParaRPr>
          </a:p>
        </p:txBody>
      </p:sp>
      <p:pic>
        <p:nvPicPr>
          <p:cNvPr id="64" name="Google Shape;64;p14"/>
          <p:cNvPicPr preferRelativeResize="0"/>
          <p:nvPr/>
        </p:nvPicPr>
        <p:blipFill rotWithShape="1">
          <a:blip r:embed="rId3">
            <a:alphaModFix/>
          </a:blip>
          <a:srcRect b="22673" l="0" r="0" t="15206"/>
          <a:stretch/>
        </p:blipFill>
        <p:spPr>
          <a:xfrm>
            <a:off x="152400" y="482700"/>
            <a:ext cx="4919675" cy="2402100"/>
          </a:xfrm>
          <a:prstGeom prst="rect">
            <a:avLst/>
          </a:prstGeom>
          <a:noFill/>
          <a:ln>
            <a:noFill/>
          </a:ln>
        </p:spPr>
      </p:pic>
      <p:pic>
        <p:nvPicPr>
          <p:cNvPr id="65" name="Google Shape;65;p14"/>
          <p:cNvPicPr preferRelativeResize="0"/>
          <p:nvPr/>
        </p:nvPicPr>
        <p:blipFill>
          <a:blip r:embed="rId4">
            <a:alphaModFix/>
          </a:blip>
          <a:stretch>
            <a:fillRect/>
          </a:stretch>
        </p:blipFill>
        <p:spPr>
          <a:xfrm>
            <a:off x="5224475" y="2087525"/>
            <a:ext cx="3767126" cy="2825345"/>
          </a:xfrm>
          <a:prstGeom prst="rect">
            <a:avLst/>
          </a:prstGeom>
          <a:noFill/>
          <a:ln>
            <a:noFill/>
          </a:ln>
        </p:spPr>
      </p:pic>
      <p:pic>
        <p:nvPicPr>
          <p:cNvPr id="66" name="Google Shape;66;p14"/>
          <p:cNvPicPr preferRelativeResize="0"/>
          <p:nvPr/>
        </p:nvPicPr>
        <p:blipFill>
          <a:blip r:embed="rId5">
            <a:alphaModFix/>
          </a:blip>
          <a:stretch>
            <a:fillRect/>
          </a:stretch>
        </p:blipFill>
        <p:spPr>
          <a:xfrm>
            <a:off x="359638" y="3023626"/>
            <a:ext cx="2605199" cy="1953899"/>
          </a:xfrm>
          <a:prstGeom prst="rect">
            <a:avLst/>
          </a:prstGeom>
          <a:noFill/>
          <a:ln>
            <a:noFill/>
          </a:ln>
        </p:spPr>
      </p:pic>
      <p:sp>
        <p:nvSpPr>
          <p:cNvPr id="67" name="Google Shape;67;p14"/>
          <p:cNvSpPr txBox="1"/>
          <p:nvPr>
            <p:ph type="ctrTitle"/>
          </p:nvPr>
        </p:nvSpPr>
        <p:spPr>
          <a:xfrm>
            <a:off x="3069750" y="2955800"/>
            <a:ext cx="2002200" cy="195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3000">
                <a:solidFill>
                  <a:schemeClr val="lt1"/>
                </a:solidFill>
                <a:latin typeface="Crafty Girls"/>
                <a:ea typeface="Crafty Girls"/>
                <a:cs typeface="Crafty Girls"/>
                <a:sym typeface="Crafty Girls"/>
              </a:rPr>
              <a:t>?</a:t>
            </a:r>
            <a:endParaRPr b="1" sz="13000">
              <a:solidFill>
                <a:schemeClr val="lt1"/>
              </a:solidFill>
              <a:latin typeface="Crafty Girls"/>
              <a:ea typeface="Crafty Girls"/>
              <a:cs typeface="Crafty Girls"/>
              <a:sym typeface="Crafty Girl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196750"/>
            <a:ext cx="8520600" cy="1068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sz="4300">
                <a:solidFill>
                  <a:srgbClr val="FFFF00"/>
                </a:solidFill>
                <a:latin typeface="Crafty Girls"/>
                <a:ea typeface="Crafty Girls"/>
                <a:cs typeface="Crafty Girls"/>
                <a:sym typeface="Crafty Girls"/>
              </a:rPr>
              <a:t>What are some types?</a:t>
            </a:r>
            <a:endParaRPr i="1" sz="4300">
              <a:solidFill>
                <a:srgbClr val="FFFF00"/>
              </a:solidFill>
              <a:latin typeface="Crafty Girls"/>
              <a:ea typeface="Crafty Girls"/>
              <a:cs typeface="Crafty Girls"/>
              <a:sym typeface="Crafty Girls"/>
            </a:endParaRPr>
          </a:p>
        </p:txBody>
      </p:sp>
      <p:pic>
        <p:nvPicPr>
          <p:cNvPr id="73" name="Google Shape;73;p15"/>
          <p:cNvPicPr preferRelativeResize="0"/>
          <p:nvPr/>
        </p:nvPicPr>
        <p:blipFill>
          <a:blip r:embed="rId3">
            <a:alphaModFix/>
          </a:blip>
          <a:stretch>
            <a:fillRect/>
          </a:stretch>
        </p:blipFill>
        <p:spPr>
          <a:xfrm>
            <a:off x="853125" y="1265650"/>
            <a:ext cx="7273700" cy="363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152400" y="100050"/>
            <a:ext cx="8520600" cy="1068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sz="4300">
                <a:solidFill>
                  <a:srgbClr val="FFFF00"/>
                </a:solidFill>
                <a:latin typeface="Crafty Girls"/>
                <a:ea typeface="Crafty Girls"/>
                <a:cs typeface="Crafty Girls"/>
                <a:sym typeface="Crafty Girls"/>
              </a:rPr>
              <a:t>What are some types?</a:t>
            </a:r>
            <a:endParaRPr i="1" sz="4300">
              <a:solidFill>
                <a:srgbClr val="FFFF00"/>
              </a:solidFill>
              <a:latin typeface="Crafty Girls"/>
              <a:ea typeface="Crafty Girls"/>
              <a:cs typeface="Crafty Girls"/>
              <a:sym typeface="Crafty Girls"/>
            </a:endParaRPr>
          </a:p>
        </p:txBody>
      </p:sp>
      <p:pic>
        <p:nvPicPr>
          <p:cNvPr id="79" name="Google Shape;79;p16"/>
          <p:cNvPicPr preferRelativeResize="0"/>
          <p:nvPr/>
        </p:nvPicPr>
        <p:blipFill>
          <a:blip r:embed="rId3">
            <a:alphaModFix/>
          </a:blip>
          <a:stretch>
            <a:fillRect/>
          </a:stretch>
        </p:blipFill>
        <p:spPr>
          <a:xfrm>
            <a:off x="152400" y="915300"/>
            <a:ext cx="6139275" cy="4092850"/>
          </a:xfrm>
          <a:prstGeom prst="rect">
            <a:avLst/>
          </a:prstGeom>
          <a:noFill/>
          <a:ln>
            <a:noFill/>
          </a:ln>
        </p:spPr>
      </p:pic>
      <p:sp>
        <p:nvSpPr>
          <p:cNvPr id="80" name="Google Shape;80;p16"/>
          <p:cNvSpPr txBox="1"/>
          <p:nvPr>
            <p:ph type="title"/>
          </p:nvPr>
        </p:nvSpPr>
        <p:spPr>
          <a:xfrm>
            <a:off x="6193350" y="1267825"/>
            <a:ext cx="2861700" cy="36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i="1" lang="en" sz="3070">
                <a:solidFill>
                  <a:srgbClr val="00FF00"/>
                </a:solidFill>
                <a:latin typeface="Crafty Girls"/>
                <a:ea typeface="Crafty Girls"/>
                <a:cs typeface="Crafty Girls"/>
                <a:sym typeface="Crafty Girls"/>
              </a:rPr>
              <a:t>What are you “wondering” based on your observations ?????</a:t>
            </a:r>
            <a:endParaRPr b="1" i="1" sz="3070">
              <a:solidFill>
                <a:srgbClr val="00FF00"/>
              </a:solidFill>
              <a:latin typeface="Crafty Girls"/>
              <a:ea typeface="Crafty Girls"/>
              <a:cs typeface="Crafty Girls"/>
              <a:sym typeface="Crafty Girl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36375"/>
            <a:ext cx="8520600" cy="41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800">
                <a:solidFill>
                  <a:schemeClr val="lt1"/>
                </a:solidFill>
                <a:latin typeface="Handlee"/>
                <a:ea typeface="Handlee"/>
                <a:cs typeface="Handlee"/>
                <a:sym typeface="Handlee"/>
              </a:rPr>
              <a:t>Where can they be found?</a:t>
            </a:r>
            <a:endParaRPr sz="4800">
              <a:solidFill>
                <a:schemeClr val="lt1"/>
              </a:solidFill>
              <a:latin typeface="Handlee"/>
              <a:ea typeface="Handlee"/>
              <a:cs typeface="Handlee"/>
              <a:sym typeface="Handlee"/>
            </a:endParaRPr>
          </a:p>
          <a:p>
            <a:pPr indent="0" lvl="0" marL="0" rtl="0" algn="l">
              <a:spcBef>
                <a:spcPts val="0"/>
              </a:spcBef>
              <a:spcAft>
                <a:spcPts val="0"/>
              </a:spcAft>
              <a:buNone/>
            </a:pPr>
            <a:r>
              <a:rPr lang="en" sz="4800">
                <a:solidFill>
                  <a:schemeClr val="lt1"/>
                </a:solidFill>
                <a:latin typeface="Handlee"/>
                <a:ea typeface="Handlee"/>
                <a:cs typeface="Handlee"/>
                <a:sym typeface="Handlee"/>
              </a:rPr>
              <a:t>How big are they?</a:t>
            </a:r>
            <a:endParaRPr sz="4800">
              <a:solidFill>
                <a:schemeClr val="lt1"/>
              </a:solidFill>
              <a:latin typeface="Handlee"/>
              <a:ea typeface="Handlee"/>
              <a:cs typeface="Handlee"/>
              <a:sym typeface="Handlee"/>
            </a:endParaRPr>
          </a:p>
          <a:p>
            <a:pPr indent="0" lvl="0" marL="0" rtl="0" algn="l">
              <a:spcBef>
                <a:spcPts val="0"/>
              </a:spcBef>
              <a:spcAft>
                <a:spcPts val="0"/>
              </a:spcAft>
              <a:buNone/>
            </a:pPr>
            <a:r>
              <a:rPr lang="en" sz="4800">
                <a:solidFill>
                  <a:schemeClr val="lt1"/>
                </a:solidFill>
                <a:latin typeface="Handlee"/>
                <a:ea typeface="Handlee"/>
                <a:cs typeface="Handlee"/>
                <a:sym typeface="Handlee"/>
              </a:rPr>
              <a:t>What can they eat?</a:t>
            </a:r>
            <a:endParaRPr sz="4800">
              <a:solidFill>
                <a:schemeClr val="lt1"/>
              </a:solidFill>
              <a:latin typeface="Handlee"/>
              <a:ea typeface="Handlee"/>
              <a:cs typeface="Handlee"/>
              <a:sym typeface="Handlee"/>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i="1" lang="en" sz="4300">
                <a:solidFill>
                  <a:srgbClr val="FFFF00"/>
                </a:solidFill>
                <a:latin typeface="Crafty Girls"/>
                <a:ea typeface="Crafty Girls"/>
                <a:cs typeface="Crafty Girls"/>
                <a:sym typeface="Crafty Girls"/>
              </a:rPr>
              <a:t>What other questions do you have?</a:t>
            </a:r>
            <a:endParaRPr i="1" sz="4300">
              <a:solidFill>
                <a:srgbClr val="FFFF00"/>
              </a:solidFill>
              <a:latin typeface="Crafty Girls"/>
              <a:ea typeface="Crafty Girls"/>
              <a:cs typeface="Crafty Girls"/>
              <a:sym typeface="Crafty Girl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8"/>
          <p:cNvPicPr preferRelativeResize="0"/>
          <p:nvPr/>
        </p:nvPicPr>
        <p:blipFill>
          <a:blip r:embed="rId3">
            <a:alphaModFix/>
          </a:blip>
          <a:stretch>
            <a:fillRect/>
          </a:stretch>
        </p:blipFill>
        <p:spPr>
          <a:xfrm>
            <a:off x="212063" y="119288"/>
            <a:ext cx="8719875" cy="49049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220">
                <a:highlight>
                  <a:srgbClr val="FFFF00"/>
                </a:highlight>
                <a:latin typeface="Rock Salt"/>
                <a:ea typeface="Rock Salt"/>
                <a:cs typeface="Rock Salt"/>
                <a:sym typeface="Rock Salt"/>
              </a:rPr>
              <a:t>Did you Know!?</a:t>
            </a:r>
            <a:endParaRPr sz="4220">
              <a:highlight>
                <a:srgbClr val="FFFF00"/>
              </a:highlight>
              <a:latin typeface="Rock Salt"/>
              <a:ea typeface="Rock Salt"/>
              <a:cs typeface="Rock Salt"/>
              <a:sym typeface="Rock Salt"/>
            </a:endParaRPr>
          </a:p>
        </p:txBody>
      </p:sp>
      <p:sp>
        <p:nvSpPr>
          <p:cNvPr id="98" name="Google Shape;98;p19"/>
          <p:cNvSpPr txBox="1"/>
          <p:nvPr>
            <p:ph idx="1" type="body"/>
          </p:nvPr>
        </p:nvSpPr>
        <p:spPr>
          <a:xfrm>
            <a:off x="311700" y="1383850"/>
            <a:ext cx="8520600" cy="31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700">
                <a:solidFill>
                  <a:schemeClr val="lt1"/>
                </a:solidFill>
                <a:latin typeface="Handlee"/>
                <a:ea typeface="Handlee"/>
                <a:cs typeface="Handlee"/>
                <a:sym typeface="Handlee"/>
              </a:rPr>
              <a:t>Plants are considered carnivorous if they have these five traits:</a:t>
            </a:r>
            <a:endParaRPr b="1" sz="2700">
              <a:solidFill>
                <a:schemeClr val="lt1"/>
              </a:solidFill>
              <a:latin typeface="Handlee"/>
              <a:ea typeface="Handlee"/>
              <a:cs typeface="Handlee"/>
              <a:sym typeface="Handlee"/>
            </a:endParaRPr>
          </a:p>
          <a:p>
            <a:pPr indent="-400050" lvl="0" marL="647700" marR="190500" rtl="0" algn="l">
              <a:spcBef>
                <a:spcPts val="900"/>
              </a:spcBef>
              <a:spcAft>
                <a:spcPts val="0"/>
              </a:spcAft>
              <a:buClr>
                <a:schemeClr val="lt1"/>
              </a:buClr>
              <a:buSzPts val="2700"/>
              <a:buFont typeface="Handlee"/>
              <a:buChar char="●"/>
            </a:pPr>
            <a:r>
              <a:rPr lang="en" sz="2700">
                <a:solidFill>
                  <a:schemeClr val="lt1"/>
                </a:solidFill>
                <a:latin typeface="Handlee"/>
                <a:ea typeface="Handlee"/>
                <a:cs typeface="Handlee"/>
                <a:sym typeface="Handlee"/>
              </a:rPr>
              <a:t>capture prey in traps.</a:t>
            </a:r>
            <a:endParaRPr sz="2700">
              <a:solidFill>
                <a:schemeClr val="lt1"/>
              </a:solidFill>
              <a:latin typeface="Handlee"/>
              <a:ea typeface="Handlee"/>
              <a:cs typeface="Handlee"/>
              <a:sym typeface="Handlee"/>
            </a:endParaRPr>
          </a:p>
          <a:p>
            <a:pPr indent="-400050" lvl="0" marL="647700" marR="190500" rtl="0" algn="l">
              <a:spcBef>
                <a:spcPts val="0"/>
              </a:spcBef>
              <a:spcAft>
                <a:spcPts val="0"/>
              </a:spcAft>
              <a:buClr>
                <a:schemeClr val="lt1"/>
              </a:buClr>
              <a:buSzPts val="2700"/>
              <a:buFont typeface="Handlee"/>
              <a:buChar char="●"/>
            </a:pPr>
            <a:r>
              <a:rPr lang="en" sz="2700">
                <a:solidFill>
                  <a:schemeClr val="lt1"/>
                </a:solidFill>
                <a:latin typeface="Handlee"/>
                <a:ea typeface="Handlee"/>
                <a:cs typeface="Handlee"/>
                <a:sym typeface="Handlee"/>
              </a:rPr>
              <a:t>kill the captured prey.</a:t>
            </a:r>
            <a:endParaRPr sz="2700">
              <a:solidFill>
                <a:schemeClr val="lt1"/>
              </a:solidFill>
              <a:latin typeface="Handlee"/>
              <a:ea typeface="Handlee"/>
              <a:cs typeface="Handlee"/>
              <a:sym typeface="Handlee"/>
            </a:endParaRPr>
          </a:p>
          <a:p>
            <a:pPr indent="-400050" lvl="0" marL="647700" marR="190500" rtl="0" algn="l">
              <a:spcBef>
                <a:spcPts val="0"/>
              </a:spcBef>
              <a:spcAft>
                <a:spcPts val="0"/>
              </a:spcAft>
              <a:buClr>
                <a:schemeClr val="lt1"/>
              </a:buClr>
              <a:buSzPts val="2700"/>
              <a:buFont typeface="Handlee"/>
              <a:buChar char="●"/>
            </a:pPr>
            <a:r>
              <a:rPr lang="en" sz="2700">
                <a:solidFill>
                  <a:schemeClr val="lt1"/>
                </a:solidFill>
                <a:latin typeface="Handlee"/>
                <a:ea typeface="Handlee"/>
                <a:cs typeface="Handlee"/>
                <a:sym typeface="Handlee"/>
              </a:rPr>
              <a:t>digest the captured prey.</a:t>
            </a:r>
            <a:endParaRPr sz="2700">
              <a:solidFill>
                <a:schemeClr val="lt1"/>
              </a:solidFill>
              <a:latin typeface="Handlee"/>
              <a:ea typeface="Handlee"/>
              <a:cs typeface="Handlee"/>
              <a:sym typeface="Handlee"/>
            </a:endParaRPr>
          </a:p>
          <a:p>
            <a:pPr indent="-400050" lvl="0" marL="647700" marR="190500" rtl="0" algn="l">
              <a:spcBef>
                <a:spcPts val="0"/>
              </a:spcBef>
              <a:spcAft>
                <a:spcPts val="0"/>
              </a:spcAft>
              <a:buClr>
                <a:schemeClr val="lt1"/>
              </a:buClr>
              <a:buSzPts val="2700"/>
              <a:buFont typeface="Handlee"/>
              <a:buChar char="●"/>
            </a:pPr>
            <a:r>
              <a:rPr lang="en" sz="2700">
                <a:solidFill>
                  <a:schemeClr val="lt1"/>
                </a:solidFill>
                <a:latin typeface="Handlee"/>
                <a:ea typeface="Handlee"/>
                <a:cs typeface="Handlee"/>
                <a:sym typeface="Handlee"/>
              </a:rPr>
              <a:t>absorb nutrients from the killed and digested prey.</a:t>
            </a:r>
            <a:endParaRPr sz="2700">
              <a:solidFill>
                <a:schemeClr val="lt1"/>
              </a:solidFill>
              <a:latin typeface="Handlee"/>
              <a:ea typeface="Handlee"/>
              <a:cs typeface="Handlee"/>
              <a:sym typeface="Handlee"/>
            </a:endParaRPr>
          </a:p>
          <a:p>
            <a:pPr indent="-400050" lvl="0" marL="647700" marR="190500" rtl="0" algn="l">
              <a:spcBef>
                <a:spcPts val="0"/>
              </a:spcBef>
              <a:spcAft>
                <a:spcPts val="0"/>
              </a:spcAft>
              <a:buClr>
                <a:schemeClr val="lt1"/>
              </a:buClr>
              <a:buSzPts val="2700"/>
              <a:buFont typeface="Handlee"/>
              <a:buChar char="●"/>
            </a:pPr>
            <a:r>
              <a:rPr lang="en" sz="2700">
                <a:solidFill>
                  <a:schemeClr val="lt1"/>
                </a:solidFill>
                <a:latin typeface="Handlee"/>
                <a:ea typeface="Handlee"/>
                <a:cs typeface="Handlee"/>
                <a:sym typeface="Handlee"/>
              </a:rPr>
              <a:t>use those nutrients to grow and develop.</a:t>
            </a:r>
            <a:endParaRPr sz="2700">
              <a:solidFill>
                <a:schemeClr val="lt1"/>
              </a:solidFill>
              <a:latin typeface="Handlee"/>
              <a:ea typeface="Handlee"/>
              <a:cs typeface="Handlee"/>
              <a:sym typeface="Handlee"/>
            </a:endParaRPr>
          </a:p>
          <a:p>
            <a:pPr indent="0" lvl="0" marL="0" rtl="0" algn="l">
              <a:spcBef>
                <a:spcPts val="300"/>
              </a:spcBef>
              <a:spcAft>
                <a:spcPts val="1200"/>
              </a:spcAft>
              <a:buNone/>
            </a:pPr>
            <a:r>
              <a:t/>
            </a:r>
            <a:endParaRPr sz="2700">
              <a:solidFill>
                <a:schemeClr val="lt1"/>
              </a:solidFill>
              <a:latin typeface="Handlee"/>
              <a:ea typeface="Handlee"/>
              <a:cs typeface="Handlee"/>
              <a:sym typeface="Handle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208125" y="174325"/>
            <a:ext cx="8520600" cy="90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220">
                <a:highlight>
                  <a:srgbClr val="FFFF00"/>
                </a:highlight>
                <a:latin typeface="Rock Salt"/>
                <a:ea typeface="Rock Salt"/>
                <a:cs typeface="Rock Salt"/>
                <a:sym typeface="Rock Salt"/>
              </a:rPr>
              <a:t>Let’s watch a video</a:t>
            </a:r>
            <a:endParaRPr sz="4220">
              <a:highlight>
                <a:srgbClr val="FFFF00"/>
              </a:highlight>
              <a:latin typeface="Rock Salt"/>
              <a:ea typeface="Rock Salt"/>
              <a:cs typeface="Rock Salt"/>
              <a:sym typeface="Rock Salt"/>
            </a:endParaRPr>
          </a:p>
        </p:txBody>
      </p:sp>
      <p:pic>
        <p:nvPicPr>
          <p:cNvPr descr="Venus fly traps, bladderworts and sundews, oh my! Learn about carnivorous plants and their predatory antics to lure, trap and digest prey. &#10;&#10;--&#10;&#10;Around the world there are more than 600 plant species that supplement a regular diet of sunlight, water and soil with insects, frogs and even rats. Flies, tadpoles and beetles fall prey to the remarkable, predatory antics of carnivorous plants. What exactly are carnivorous plants and how do they trap their prey? Kenny Coogan dives into the world of these flesh-eating tricksters. &#10;&#10;Lesson by Kenny Coogan, directed by Lisa LaBracio.&#10;&#10;Sign up for our newsletter: http://bit.ly/TEDEdNewsletter&#10;Support us on Patreon: http://bit.ly/TEDEdPatreon&#10;Follow us on Facebook: http://bit.ly/TEDEdFacebook&#10;Find us on Twitter: http://bit.ly/TEDEdTwitter&#10;Peep us on Instagram: http://bit.ly/TEDEdInstagram&#10;View full lesson: https://ed.ted.com/lessons/the-wild-world-of-flesh-eating-plants-kenny-coogan&#10;&#10;Thank you so much to our patrons for your support! Without you this video would not be possible! Antony Lee, Husain Mohammad, Max Shuai Tang, Côme Vincent, Astia Rizki Safitri, Alan Froese, alessandra tasso, Gerald Onyango, Katrina Harding, Ezgi Yersu, Al the Scottish Wildcat, Katie Dean, Kin Lon Ma, Carsten Tobehn, Boris Langvand, Jeremy Fryd, Charlene You, Carolyn Corwin, rakesh Katragadda, Sergi Páez, Jørgen Østerpart, Karla Brilman, Cindy O., Nicu Boanda, Reagen O'Connor, Sabrina Gonzalez, Dino Biancolini, FAWWAZ GHUWAIDI, Hadi Salahshour, Clement, Sarah Burns, Abdullah Altuwaijri, Jessie McGuire, Divina Grace Dar Santos, Brian Richards, Farah Abdelwahab, Joe Meyers, Mikhail Shkirev, Raphaël LAURENT, Malcolm Callis, Sweetmilkcoco, David Matthew Ezroj, Ever Granada, fatima kried, Begum Tutuncu, Mehmet Sencer KARADAYI, Christian Kurch, SungGyeong Bae, Luis Felipe Ruiz Langenscheidt and Joe Huang." id="104" name="Google Shape;104;p20" title="The wild world of carnivorous plants - Kenny Coogan">
            <a:hlinkClick r:id="rId3"/>
          </p:cNvPr>
          <p:cNvPicPr preferRelativeResize="0"/>
          <p:nvPr/>
        </p:nvPicPr>
        <p:blipFill>
          <a:blip r:embed="rId4">
            <a:alphaModFix/>
          </a:blip>
          <a:stretch>
            <a:fillRect/>
          </a:stretch>
        </p:blipFill>
        <p:spPr>
          <a:xfrm>
            <a:off x="858038" y="939125"/>
            <a:ext cx="7220775" cy="4061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208125" y="174325"/>
            <a:ext cx="8520600" cy="151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220">
                <a:solidFill>
                  <a:srgbClr val="00FF00"/>
                </a:solidFill>
                <a:latin typeface="Chelsea Market"/>
                <a:ea typeface="Chelsea Market"/>
                <a:cs typeface="Chelsea Market"/>
                <a:sym typeface="Chelsea Market"/>
              </a:rPr>
              <a:t>Now what to do with this basic knowledge???</a:t>
            </a:r>
            <a:endParaRPr sz="4220">
              <a:solidFill>
                <a:srgbClr val="00FF00"/>
              </a:solidFill>
              <a:latin typeface="Chelsea Market"/>
              <a:ea typeface="Chelsea Market"/>
              <a:cs typeface="Chelsea Market"/>
              <a:sym typeface="Chelsea Market"/>
            </a:endParaRPr>
          </a:p>
        </p:txBody>
      </p:sp>
      <p:sp>
        <p:nvSpPr>
          <p:cNvPr id="110" name="Google Shape;110;p21"/>
          <p:cNvSpPr txBox="1"/>
          <p:nvPr>
            <p:ph type="title"/>
          </p:nvPr>
        </p:nvSpPr>
        <p:spPr>
          <a:xfrm>
            <a:off x="284325" y="1964700"/>
            <a:ext cx="8520600" cy="151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7519">
                <a:solidFill>
                  <a:schemeClr val="lt1"/>
                </a:solidFill>
                <a:latin typeface="Rock Salt"/>
                <a:ea typeface="Rock Salt"/>
                <a:cs typeface="Rock Salt"/>
                <a:sym typeface="Rock Salt"/>
              </a:rPr>
              <a:t>Expand it!</a:t>
            </a:r>
            <a:endParaRPr sz="7519">
              <a:solidFill>
                <a:schemeClr val="lt1"/>
              </a:solidFill>
              <a:latin typeface="Rock Salt"/>
              <a:ea typeface="Rock Salt"/>
              <a:cs typeface="Rock Salt"/>
              <a:sym typeface="Rock Salt"/>
            </a:endParaRPr>
          </a:p>
        </p:txBody>
      </p:sp>
      <p:sp>
        <p:nvSpPr>
          <p:cNvPr id="111" name="Google Shape;111;p21"/>
          <p:cNvSpPr txBox="1"/>
          <p:nvPr>
            <p:ph type="title"/>
          </p:nvPr>
        </p:nvSpPr>
        <p:spPr>
          <a:xfrm>
            <a:off x="311700" y="3646225"/>
            <a:ext cx="8520600" cy="12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220">
                <a:solidFill>
                  <a:srgbClr val="FFFF00"/>
                </a:solidFill>
                <a:latin typeface="Chelsea Market"/>
                <a:ea typeface="Chelsea Market"/>
                <a:cs typeface="Chelsea Market"/>
                <a:sym typeface="Chelsea Market"/>
              </a:rPr>
              <a:t>Research a Carnivorous Plant!</a:t>
            </a:r>
            <a:endParaRPr sz="4220">
              <a:solidFill>
                <a:srgbClr val="FFFF00"/>
              </a:solidFill>
              <a:latin typeface="Chelsea Market"/>
              <a:ea typeface="Chelsea Market"/>
              <a:cs typeface="Chelsea Market"/>
              <a:sym typeface="Chelsea Market"/>
            </a:endParaRPr>
          </a:p>
          <a:p>
            <a:pPr indent="0" lvl="0" marL="0" rtl="0" algn="ctr">
              <a:spcBef>
                <a:spcPts val="0"/>
              </a:spcBef>
              <a:spcAft>
                <a:spcPts val="0"/>
              </a:spcAft>
              <a:buSzPts val="990"/>
              <a:buNone/>
            </a:pPr>
            <a:r>
              <a:rPr lang="en" sz="2820">
                <a:solidFill>
                  <a:srgbClr val="FFFF00"/>
                </a:solidFill>
                <a:latin typeface="Chelsea Market"/>
                <a:ea typeface="Chelsea Market"/>
                <a:cs typeface="Chelsea Market"/>
                <a:sym typeface="Chelsea Market"/>
              </a:rPr>
              <a:t>(See your own slideshow to complete)</a:t>
            </a:r>
            <a:endParaRPr sz="2820">
              <a:solidFill>
                <a:srgbClr val="FFFF00"/>
              </a:solidFill>
              <a:latin typeface="Chelsea Market"/>
              <a:ea typeface="Chelsea Market"/>
              <a:cs typeface="Chelsea Market"/>
              <a:sym typeface="Chelsea Marke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p:tgtEl>
                                          <p:spTgt spid="110"/>
                                        </p:tgtEl>
                                        <p:attrNameLst>
                                          <p:attrName>ppt_w</p:attrName>
                                        </p:attrNameLst>
                                      </p:cBhvr>
                                      <p:tavLst>
                                        <p:tav fmla="" tm="0">
                                          <p:val>
                                            <p:strVal val="0"/>
                                          </p:val>
                                        </p:tav>
                                        <p:tav fmla="" tm="100000">
                                          <p:val>
                                            <p:strVal val="#ppt_w"/>
                                          </p:val>
                                        </p:tav>
                                      </p:tavLst>
                                    </p:anim>
                                    <p:anim calcmode="lin" valueType="num">
                                      <p:cBhvr additive="base">
                                        <p:cTn dur="1000"/>
                                        <p:tgtEl>
                                          <p:spTgt spid="1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